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8" r:id="rId2"/>
    <p:sldId id="310" r:id="rId3"/>
    <p:sldId id="309" r:id="rId4"/>
    <p:sldId id="311" r:id="rId5"/>
    <p:sldId id="312" r:id="rId6"/>
    <p:sldId id="313" r:id="rId7"/>
    <p:sldId id="314" r:id="rId8"/>
    <p:sldId id="315" r:id="rId9"/>
    <p:sldId id="316" r:id="rId10"/>
    <p:sldId id="324" r:id="rId11"/>
    <p:sldId id="317" r:id="rId12"/>
    <p:sldId id="318" r:id="rId13"/>
    <p:sldId id="319" r:id="rId14"/>
    <p:sldId id="320" r:id="rId15"/>
    <p:sldId id="321" r:id="rId16"/>
    <p:sldId id="325" r:id="rId17"/>
    <p:sldId id="326" r:id="rId18"/>
    <p:sldId id="328" r:id="rId19"/>
    <p:sldId id="330" r:id="rId20"/>
    <p:sldId id="329" r:id="rId21"/>
    <p:sldId id="331" r:id="rId22"/>
    <p:sldId id="322" r:id="rId23"/>
    <p:sldId id="323" r:id="rId24"/>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94612" autoAdjust="0"/>
  </p:normalViewPr>
  <p:slideViewPr>
    <p:cSldViewPr snapToGrid="0" snapToObjects="1">
      <p:cViewPr varScale="1">
        <p:scale>
          <a:sx n="142" d="100"/>
          <a:sy n="142" d="100"/>
        </p:scale>
        <p:origin x="300" y="120"/>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 Slid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B0F43B5-27D8-824C-B2DE-33AB2BBE4F86}" type="datetimeFigureOut">
              <a:rPr lang="en-US" smtClean="0"/>
              <a:t>7/7/2022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1918553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196198"/>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196198"/>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B0F43B5-27D8-824C-B2DE-33AB2BBE4F86}" type="datetimeFigureOut">
              <a:rPr lang="en-US" smtClean="0"/>
              <a:t>7/7/2022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32619756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0F43B5-27D8-824C-B2DE-33AB2BBE4F86}" type="datetimeFigureOut">
              <a:rPr lang="en-US" smtClean="0"/>
              <a:t>7/7/2022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42554500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57200" y="2891125"/>
            <a:ext cx="4713461" cy="1102519"/>
          </a:xfrm>
        </p:spPr>
        <p:txBody>
          <a:bodyPr/>
          <a:lstStyle>
            <a:lvl1pPr>
              <a:defRPr>
                <a:effectLst>
                  <a:outerShdw blurRad="50800" dist="38100" dir="2700000" algn="tl" rotWithShape="0">
                    <a:srgbClr val="000000">
                      <a:alpha val="43000"/>
                    </a:srgbClr>
                  </a:outerShdw>
                </a:effectLst>
              </a:defRPr>
            </a:lvl1pPr>
          </a:lstStyle>
          <a:p>
            <a:r>
              <a:rPr lang="en-US" dirty="0"/>
              <a:t>Sermon Title</a:t>
            </a:r>
          </a:p>
        </p:txBody>
      </p:sp>
      <p:sp>
        <p:nvSpPr>
          <p:cNvPr id="4" name="Date Placeholder 3"/>
          <p:cNvSpPr>
            <a:spLocks noGrp="1"/>
          </p:cNvSpPr>
          <p:nvPr>
            <p:ph type="dt" sz="half" idx="10"/>
          </p:nvPr>
        </p:nvSpPr>
        <p:spPr/>
        <p:txBody>
          <a:bodyPr/>
          <a:lstStyle/>
          <a:p>
            <a:fld id="{5B0F43B5-27D8-824C-B2DE-33AB2BBE4F86}" type="datetimeFigureOut">
              <a:rPr lang="en-US" smtClean="0"/>
              <a:t>7/7/2022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7" name="Text Placeholder 6"/>
          <p:cNvSpPr>
            <a:spLocks noGrp="1"/>
          </p:cNvSpPr>
          <p:nvPr>
            <p:ph type="body" sz="quarter" idx="13" hasCustomPrompt="1"/>
          </p:nvPr>
        </p:nvSpPr>
        <p:spPr>
          <a:xfrm>
            <a:off x="457200" y="4111772"/>
            <a:ext cx="4713288" cy="436563"/>
          </a:xfrm>
        </p:spPr>
        <p:txBody>
          <a:bodyPr/>
          <a:lstStyle>
            <a:lvl1pPr algn="ctr">
              <a:defRPr baseline="0"/>
            </a:lvl1pPr>
          </a:lstStyle>
          <a:p>
            <a:pPr lvl="0"/>
            <a:r>
              <a:rPr lang="en-US" dirty="0"/>
              <a:t>Presenter</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6840913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ible Vers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57201" y="288750"/>
            <a:ext cx="4225338" cy="3394472"/>
          </a:xfrm>
        </p:spPr>
        <p:txBody>
          <a:bodyPr/>
          <a:lstStyle>
            <a:lvl1pPr>
              <a:defRPr baseline="0"/>
            </a:lvl1pPr>
          </a:lstStyle>
          <a:p>
            <a:pPr lvl="0"/>
            <a:r>
              <a:rPr lang="en-US" dirty="0"/>
              <a:t>Bible verse</a:t>
            </a:r>
          </a:p>
        </p:txBody>
      </p:sp>
      <p:sp>
        <p:nvSpPr>
          <p:cNvPr id="4" name="Date Placeholder 3"/>
          <p:cNvSpPr>
            <a:spLocks noGrp="1"/>
          </p:cNvSpPr>
          <p:nvPr>
            <p:ph type="dt" sz="half" idx="10"/>
          </p:nvPr>
        </p:nvSpPr>
        <p:spPr/>
        <p:txBody>
          <a:bodyPr/>
          <a:lstStyle/>
          <a:p>
            <a:fld id="{5B0F43B5-27D8-824C-B2DE-33AB2BBE4F86}" type="datetimeFigureOut">
              <a:rPr lang="en-US" smtClean="0"/>
              <a:t>7/7/2022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7" name="Title 1"/>
          <p:cNvSpPr>
            <a:spLocks noGrp="1"/>
          </p:cNvSpPr>
          <p:nvPr>
            <p:ph type="title" hasCustomPrompt="1"/>
          </p:nvPr>
        </p:nvSpPr>
        <p:spPr>
          <a:xfrm>
            <a:off x="457200" y="4038611"/>
            <a:ext cx="4225339" cy="566615"/>
          </a:xfrm>
        </p:spPr>
        <p:txBody>
          <a:bodyPr>
            <a:noAutofit/>
          </a:bodyPr>
          <a:lstStyle>
            <a:lvl1pPr algn="l">
              <a:defRPr sz="4400" i="0" baseline="0"/>
            </a:lvl1pPr>
          </a:lstStyle>
          <a:p>
            <a:r>
              <a:rPr lang="en-US" dirty="0"/>
              <a:t>Bible Passage</a:t>
            </a:r>
          </a:p>
        </p:txBody>
      </p:sp>
    </p:spTree>
    <p:extLst>
      <p:ext uri="{BB962C8B-B14F-4D97-AF65-F5344CB8AC3E}">
        <p14:creationId xmlns:p14="http://schemas.microsoft.com/office/powerpoint/2010/main" val="2859007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4038611"/>
            <a:ext cx="4225339" cy="566615"/>
          </a:xfrm>
        </p:spPr>
        <p:txBody>
          <a:bodyPr>
            <a:normAutofit/>
          </a:bodyPr>
          <a:lstStyle>
            <a:lvl1pPr algn="l">
              <a:defRPr sz="2000" i="0" baseline="0"/>
            </a:lvl1pPr>
          </a:lstStyle>
          <a:p>
            <a:r>
              <a:rPr lang="en-US" dirty="0"/>
              <a:t>Citation or caption</a:t>
            </a:r>
          </a:p>
        </p:txBody>
      </p:sp>
      <p:sp>
        <p:nvSpPr>
          <p:cNvPr id="4" name="Date Placeholder 3"/>
          <p:cNvSpPr>
            <a:spLocks noGrp="1"/>
          </p:cNvSpPr>
          <p:nvPr>
            <p:ph type="dt" sz="half" idx="10"/>
          </p:nvPr>
        </p:nvSpPr>
        <p:spPr/>
        <p:txBody>
          <a:bodyPr/>
          <a:lstStyle/>
          <a:p>
            <a:fld id="{5B0F43B5-27D8-824C-B2DE-33AB2BBE4F86}" type="datetimeFigureOut">
              <a:rPr lang="en-US" smtClean="0"/>
              <a:t>7/7/2022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7" name="Content Placeholder 2"/>
          <p:cNvSpPr>
            <a:spLocks noGrp="1"/>
          </p:cNvSpPr>
          <p:nvPr>
            <p:ph idx="1" hasCustomPrompt="1"/>
          </p:nvPr>
        </p:nvSpPr>
        <p:spPr>
          <a:xfrm>
            <a:off x="457201" y="288750"/>
            <a:ext cx="4225338" cy="3394472"/>
          </a:xfrm>
        </p:spPr>
        <p:txBody>
          <a:bodyPr/>
          <a:lstStyle>
            <a:lvl1pPr>
              <a:defRPr baseline="0"/>
            </a:lvl1pPr>
          </a:lstStyle>
          <a:p>
            <a:pPr lvl="0"/>
            <a:r>
              <a:rPr lang="en-US" dirty="0"/>
              <a:t>Quote or other content</a:t>
            </a:r>
          </a:p>
        </p:txBody>
      </p:sp>
    </p:spTree>
    <p:extLst>
      <p:ext uri="{BB962C8B-B14F-4D97-AF65-F5344CB8AC3E}">
        <p14:creationId xmlns:p14="http://schemas.microsoft.com/office/powerpoint/2010/main" val="31553370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ible verse with picture">
    <p:bg>
      <p:bgPr>
        <a:solidFill>
          <a:schemeClr val="bg1"/>
        </a:solidFill>
        <a:effectLst/>
      </p:bgPr>
    </p:bg>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5113157" y="0"/>
            <a:ext cx="4039684" cy="514349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Picture Placeholder 6"/>
          <p:cNvSpPr>
            <a:spLocks noGrp="1"/>
          </p:cNvSpPr>
          <p:nvPr>
            <p:ph type="pic" sz="quarter" idx="15"/>
          </p:nvPr>
        </p:nvSpPr>
        <p:spPr>
          <a:xfrm>
            <a:off x="0" y="1"/>
            <a:ext cx="9143999" cy="5143499"/>
          </a:xfrm>
          <a:blipFill rotWithShape="1">
            <a:blip r:embed="rId2" cstate="screen">
              <a:extLst>
                <a:ext uri="{28A0092B-C50C-407E-A947-70E740481C1C}">
                  <a14:useLocalDpi xmlns:a14="http://schemas.microsoft.com/office/drawing/2010/main"/>
                </a:ext>
              </a:extLst>
            </a:blip>
            <a:stretch>
              <a:fillRect/>
            </a:stretch>
          </a:blipFill>
        </p:spPr>
        <p:txBody>
          <a:bodyPr/>
          <a:lstStyle/>
          <a:p>
            <a:r>
              <a:rPr lang="en-US"/>
              <a:t>Click icon to add picture</a:t>
            </a:r>
          </a:p>
        </p:txBody>
      </p:sp>
      <p:sp>
        <p:nvSpPr>
          <p:cNvPr id="10" name="Date Placeholder 9"/>
          <p:cNvSpPr>
            <a:spLocks noGrp="1"/>
          </p:cNvSpPr>
          <p:nvPr>
            <p:ph type="dt" sz="half" idx="10"/>
          </p:nvPr>
        </p:nvSpPr>
        <p:spPr/>
        <p:txBody>
          <a:bodyPr/>
          <a:lstStyle/>
          <a:p>
            <a:fld id="{5B0F43B5-27D8-824C-B2DE-33AB2BBE4F86}" type="datetimeFigureOut">
              <a:rPr lang="en-US" smtClean="0"/>
              <a:t>7/7/2022</a:t>
            </a:fld>
            <a:endParaRPr lang="en-US"/>
          </a:p>
        </p:txBody>
      </p:sp>
      <p:sp>
        <p:nvSpPr>
          <p:cNvPr id="11" name="Footer Placeholder 10"/>
          <p:cNvSpPr>
            <a:spLocks noGrp="1"/>
          </p:cNvSpPr>
          <p:nvPr>
            <p:ph type="ftr" sz="quarter" idx="11"/>
          </p:nvPr>
        </p:nvSpPr>
        <p:spPr/>
        <p:txBody>
          <a:bodyPr/>
          <a:lstStyle/>
          <a:p>
            <a:endParaRPr lang="en-US"/>
          </a:p>
        </p:txBody>
      </p:sp>
      <p:sp>
        <p:nvSpPr>
          <p:cNvPr id="12" name="Slide Number Placeholder 11"/>
          <p:cNvSpPr>
            <a:spLocks noGrp="1"/>
          </p:cNvSpPr>
          <p:nvPr>
            <p:ph type="sldNum" sz="quarter" idx="12"/>
          </p:nvPr>
        </p:nvSpPr>
        <p:spPr/>
        <p:txBody>
          <a:bodyPr/>
          <a:lstStyle/>
          <a:p>
            <a:fld id="{7360D60D-3A96-DD4E-85F9-80978A27BCC8}" type="slidenum">
              <a:rPr lang="en-US" smtClean="0"/>
              <a:t>‹#›</a:t>
            </a:fld>
            <a:endParaRPr lang="en-US"/>
          </a:p>
        </p:txBody>
      </p:sp>
      <p:sp>
        <p:nvSpPr>
          <p:cNvPr id="15" name="Content Placeholder 2"/>
          <p:cNvSpPr>
            <a:spLocks noGrp="1"/>
          </p:cNvSpPr>
          <p:nvPr>
            <p:ph idx="14" hasCustomPrompt="1"/>
          </p:nvPr>
        </p:nvSpPr>
        <p:spPr>
          <a:xfrm>
            <a:off x="457201" y="288750"/>
            <a:ext cx="4225338" cy="3394472"/>
          </a:xfrm>
        </p:spPr>
        <p:txBody>
          <a:bodyPr/>
          <a:lstStyle>
            <a:lvl1pPr>
              <a:defRPr baseline="0"/>
            </a:lvl1pPr>
          </a:lstStyle>
          <a:p>
            <a:pPr lvl="0"/>
            <a:r>
              <a:rPr lang="en-US" dirty="0"/>
              <a:t>Bible verse</a:t>
            </a:r>
          </a:p>
        </p:txBody>
      </p:sp>
      <p:sp>
        <p:nvSpPr>
          <p:cNvPr id="13" name="Title 1"/>
          <p:cNvSpPr>
            <a:spLocks noGrp="1"/>
          </p:cNvSpPr>
          <p:nvPr>
            <p:ph type="title" hasCustomPrompt="1"/>
          </p:nvPr>
        </p:nvSpPr>
        <p:spPr>
          <a:xfrm>
            <a:off x="457200" y="4038611"/>
            <a:ext cx="4225339" cy="566615"/>
          </a:xfrm>
        </p:spPr>
        <p:txBody>
          <a:bodyPr>
            <a:noAutofit/>
          </a:bodyPr>
          <a:lstStyle>
            <a:lvl1pPr algn="l">
              <a:defRPr sz="4400" i="0" baseline="0"/>
            </a:lvl1pPr>
          </a:lstStyle>
          <a:p>
            <a:r>
              <a:rPr lang="en-US" dirty="0"/>
              <a:t>Bible Passage</a:t>
            </a:r>
          </a:p>
        </p:txBody>
      </p:sp>
    </p:spTree>
    <p:extLst>
      <p:ext uri="{BB962C8B-B14F-4D97-AF65-F5344CB8AC3E}">
        <p14:creationId xmlns:p14="http://schemas.microsoft.com/office/powerpoint/2010/main" val="35975055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with picture">
    <p:bg>
      <p:bgPr>
        <a:solidFill>
          <a:schemeClr val="bg1"/>
        </a:solidFill>
        <a:effectLst/>
      </p:bgPr>
    </p:bg>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5104316" y="0"/>
            <a:ext cx="4039684" cy="514349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Picture Placeholder 8"/>
          <p:cNvSpPr>
            <a:spLocks noGrp="1"/>
          </p:cNvSpPr>
          <p:nvPr>
            <p:ph type="pic" sz="quarter" idx="14"/>
          </p:nvPr>
        </p:nvSpPr>
        <p:spPr>
          <a:xfrm>
            <a:off x="0" y="0"/>
            <a:ext cx="9144000" cy="5143500"/>
          </a:xfrm>
          <a:blipFill rotWithShape="1">
            <a:blip r:embed="rId2" cstate="screen">
              <a:extLst>
                <a:ext uri="{28A0092B-C50C-407E-A947-70E740481C1C}">
                  <a14:useLocalDpi xmlns:a14="http://schemas.microsoft.com/office/drawing/2010/main"/>
                </a:ext>
              </a:extLst>
            </a:blip>
            <a:stretch>
              <a:fillRect/>
            </a:stretch>
          </a:blipFill>
        </p:spPr>
        <p:txBody>
          <a:bodyPr/>
          <a:lstStyle/>
          <a:p>
            <a:r>
              <a:rPr lang="en-US"/>
              <a:t>Click icon to add picture</a:t>
            </a:r>
          </a:p>
        </p:txBody>
      </p:sp>
      <p:sp>
        <p:nvSpPr>
          <p:cNvPr id="4" name="Date Placeholder 3"/>
          <p:cNvSpPr>
            <a:spLocks noGrp="1"/>
          </p:cNvSpPr>
          <p:nvPr>
            <p:ph type="dt" sz="half" idx="10"/>
          </p:nvPr>
        </p:nvSpPr>
        <p:spPr/>
        <p:txBody>
          <a:bodyPr/>
          <a:lstStyle/>
          <a:p>
            <a:fld id="{5B0F43B5-27D8-824C-B2DE-33AB2BBE4F86}" type="datetimeFigureOut">
              <a:rPr lang="en-US" smtClean="0"/>
              <a:t>7/7/2022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13" name="Title 1"/>
          <p:cNvSpPr>
            <a:spLocks noGrp="1"/>
          </p:cNvSpPr>
          <p:nvPr>
            <p:ph type="title" hasCustomPrompt="1"/>
          </p:nvPr>
        </p:nvSpPr>
        <p:spPr>
          <a:xfrm>
            <a:off x="457200" y="4038611"/>
            <a:ext cx="4225339" cy="566615"/>
          </a:xfrm>
        </p:spPr>
        <p:txBody>
          <a:bodyPr>
            <a:normAutofit/>
          </a:bodyPr>
          <a:lstStyle>
            <a:lvl1pPr algn="l">
              <a:defRPr sz="2000" i="0" baseline="0"/>
            </a:lvl1pPr>
          </a:lstStyle>
          <a:p>
            <a:r>
              <a:rPr lang="en-US" dirty="0"/>
              <a:t>Citation or caption</a:t>
            </a:r>
          </a:p>
        </p:txBody>
      </p:sp>
      <p:sp>
        <p:nvSpPr>
          <p:cNvPr id="14" name="Content Placeholder 2"/>
          <p:cNvSpPr>
            <a:spLocks noGrp="1"/>
          </p:cNvSpPr>
          <p:nvPr>
            <p:ph idx="13" hasCustomPrompt="1"/>
          </p:nvPr>
        </p:nvSpPr>
        <p:spPr>
          <a:xfrm>
            <a:off x="457201" y="288750"/>
            <a:ext cx="4225338" cy="3394472"/>
          </a:xfrm>
        </p:spPr>
        <p:txBody>
          <a:bodyPr/>
          <a:lstStyle>
            <a:lvl1pPr>
              <a:defRPr baseline="0"/>
            </a:lvl1pPr>
          </a:lstStyle>
          <a:p>
            <a:pPr lvl="0"/>
            <a:r>
              <a:rPr lang="en-US" dirty="0"/>
              <a:t>Quote or other content</a:t>
            </a:r>
          </a:p>
        </p:txBody>
      </p:sp>
    </p:spTree>
    <p:extLst>
      <p:ext uri="{BB962C8B-B14F-4D97-AF65-F5344CB8AC3E}">
        <p14:creationId xmlns:p14="http://schemas.microsoft.com/office/powerpoint/2010/main" val="14798657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3046484"/>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1921343"/>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0F43B5-27D8-824C-B2DE-33AB2BBE4F86}" type="datetimeFigureOut">
              <a:rPr lang="en-US" smtClean="0"/>
              <a:t>7/7/2022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20135797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0F43B5-27D8-824C-B2DE-33AB2BBE4F86}" type="datetimeFigureOut">
              <a:rPr lang="en-US" smtClean="0"/>
              <a:t>7/7/2022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20256157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457200"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457200"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0F43B5-27D8-824C-B2DE-33AB2BBE4F86}" type="datetimeFigureOut">
              <a:rPr lang="en-US" smtClean="0"/>
              <a:t>7/7/2022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9079270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B0F43B5-27D8-824C-B2DE-33AB2BBE4F86}" type="datetimeFigureOut">
              <a:rPr lang="en-US" smtClean="0"/>
              <a:t>7/7/2022</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7360D60D-3A96-DD4E-85F9-80978A27BCC8}" type="slidenum">
              <a:rPr lang="en-US" smtClean="0"/>
              <a:t>‹#›</a:t>
            </a:fld>
            <a:endParaRPr lang="en-US"/>
          </a:p>
        </p:txBody>
      </p:sp>
    </p:spTree>
    <p:extLst>
      <p:ext uri="{BB962C8B-B14F-4D97-AF65-F5344CB8AC3E}">
        <p14:creationId xmlns:p14="http://schemas.microsoft.com/office/powerpoint/2010/main" val="153928197"/>
      </p:ext>
    </p:extLst>
  </p:cSld>
  <p:clrMap bg1="lt1" tx1="dk1" bg2="lt2" tx2="dk2" accent1="accent1" accent2="accent2" accent3="accent3" accent4="accent4" accent5="accent5" accent6="accent6" hlink="hlink" folHlink="folHlink"/>
  <p:sldLayoutIdLst>
    <p:sldLayoutId id="2147483663" r:id="rId1"/>
    <p:sldLayoutId id="2147483649" r:id="rId2"/>
    <p:sldLayoutId id="2147483650" r:id="rId3"/>
    <p:sldLayoutId id="2147483660" r:id="rId4"/>
    <p:sldLayoutId id="2147483661" r:id="rId5"/>
    <p:sldLayoutId id="2147483662" r:id="rId6"/>
    <p:sldLayoutId id="2147483651" r:id="rId7"/>
    <p:sldLayoutId id="2147483655" r:id="rId8"/>
    <p:sldLayoutId id="2147483657" r:id="rId9"/>
    <p:sldLayoutId id="2147483652" r:id="rId10"/>
    <p:sldLayoutId id="2147483653" r:id="rId11"/>
  </p:sldLayoutIdLst>
  <p:txStyles>
    <p:titleStyle>
      <a:lvl1pPr algn="ctr" defTabSz="457200" rtl="0" eaLnBrk="1" latinLnBrk="0" hangingPunct="1">
        <a:spcBef>
          <a:spcPct val="0"/>
        </a:spcBef>
        <a:buNone/>
        <a:defRPr sz="4400" b="1" kern="1200">
          <a:solidFill>
            <a:schemeClr val="bg1"/>
          </a:solidFill>
          <a:effectLst>
            <a:outerShdw blurRad="50800" dist="38100" dir="2700000" algn="tl" rotWithShape="0">
              <a:srgbClr val="000000">
                <a:alpha val="43000"/>
              </a:srgbClr>
            </a:outerShdw>
          </a:effectLst>
          <a:latin typeface="+mj-lt"/>
          <a:ea typeface="+mj-ea"/>
          <a:cs typeface="+mj-cs"/>
        </a:defRPr>
      </a:lvl1pPr>
    </p:titleStyle>
    <p:bodyStyle>
      <a:lvl1pPr marL="0" indent="0" algn="l" defTabSz="457200" rtl="0" eaLnBrk="1" latinLnBrk="0" hangingPunct="1">
        <a:spcBef>
          <a:spcPct val="20000"/>
        </a:spcBef>
        <a:buFont typeface="Arial"/>
        <a:buNone/>
        <a:defRPr sz="3200" kern="1200">
          <a:solidFill>
            <a:srgbClr val="FFFFFF"/>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rgbClr val="FFFFFF"/>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rgbClr val="FFFFFF"/>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rgbClr val="FFFFFF"/>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rgbClr val="FFFFFF"/>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5368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247BD7-E319-4263-8DCE-3FA35DD18CFD}"/>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50FBC202-5686-4FB3-B39C-A31599311AFF}"/>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A90782EB-7B7A-49BA-B047-16AB381A99A9}"/>
              </a:ext>
            </a:extLst>
          </p:cNvPr>
          <p:cNvSpPr>
            <a:spLocks noGrp="1"/>
          </p:cNvSpPr>
          <p:nvPr>
            <p:ph sz="half" idx="2"/>
          </p:nvPr>
        </p:nvSpPr>
        <p:spPr/>
        <p:txBody>
          <a:bodyPr>
            <a:normAutofit/>
          </a:bodyPr>
          <a:lstStyle/>
          <a:p>
            <a:r>
              <a:rPr lang="en-US" sz="4000" i="1" dirty="0">
                <a:solidFill>
                  <a:srgbClr val="00B0F0"/>
                </a:solidFill>
                <a:effectLst>
                  <a:outerShdw blurRad="38100" dist="38100" dir="2700000" algn="tl">
                    <a:srgbClr val="000000">
                      <a:alpha val="43137"/>
                    </a:srgbClr>
                  </a:outerShdw>
                </a:effectLst>
              </a:rPr>
              <a:t>The Four Biblical Tests of a Prophet</a:t>
            </a:r>
          </a:p>
        </p:txBody>
      </p:sp>
      <p:sp>
        <p:nvSpPr>
          <p:cNvPr id="5" name="Text Placeholder 4">
            <a:extLst>
              <a:ext uri="{FF2B5EF4-FFF2-40B4-BE49-F238E27FC236}">
                <a16:creationId xmlns:a16="http://schemas.microsoft.com/office/drawing/2014/main" id="{E3A027E2-DC4D-43F6-BF7B-DC99900A4350}"/>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0E1CDDF7-DAC9-48C9-95D2-FAA621293079}"/>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23050119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09BB66-DB42-4003-8163-63234EEFF5DA}"/>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7.  What is the most important test of a prophet?</a:t>
            </a:r>
            <a:br>
              <a:rPr lang="en-US" dirty="0">
                <a:effectLst/>
              </a:rPr>
            </a:br>
            <a:endParaRPr lang="en-US" dirty="0"/>
          </a:p>
        </p:txBody>
      </p:sp>
      <p:sp>
        <p:nvSpPr>
          <p:cNvPr id="3" name="Text Placeholder 2">
            <a:extLst>
              <a:ext uri="{FF2B5EF4-FFF2-40B4-BE49-F238E27FC236}">
                <a16:creationId xmlns:a16="http://schemas.microsoft.com/office/drawing/2014/main" id="{F3E40C65-9835-455F-8046-EAB9C97A007E}"/>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8C100FB1-5EA7-45EF-BFA1-6C6FE59F003C}"/>
              </a:ext>
            </a:extLst>
          </p:cNvPr>
          <p:cNvSpPr>
            <a:spLocks noGrp="1"/>
          </p:cNvSpPr>
          <p:nvPr>
            <p:ph sz="half" idx="2"/>
          </p:nvPr>
        </p:nvSpPr>
        <p:spPr>
          <a:xfrm>
            <a:off x="457200" y="1151335"/>
            <a:ext cx="5408908" cy="3443287"/>
          </a:xfrm>
        </p:spPr>
        <p:txBody>
          <a:bodyPr/>
          <a:lstStyle/>
          <a:p>
            <a:r>
              <a:rPr lang="en-US" sz="2800" b="1" i="1" dirty="0">
                <a:solidFill>
                  <a:srgbClr val="FFC000"/>
                </a:solidFill>
              </a:rPr>
              <a:t>Isaiah 8:20</a:t>
            </a:r>
            <a:r>
              <a:rPr lang="en-US" sz="2800" b="1" dirty="0">
                <a:solidFill>
                  <a:srgbClr val="FFC000"/>
                </a:solidFill>
              </a:rPr>
              <a:t>  </a:t>
            </a:r>
            <a:r>
              <a:rPr lang="en-US" sz="2800" i="1" dirty="0"/>
              <a:t>To the law and to the </a:t>
            </a:r>
            <a:r>
              <a:rPr lang="en-US" sz="2800" i="1" u="sng" dirty="0">
                <a:solidFill>
                  <a:srgbClr val="FF9900"/>
                </a:solidFill>
              </a:rPr>
              <a:t>testimony</a:t>
            </a:r>
            <a:r>
              <a:rPr lang="en-US" sz="2800" i="1" dirty="0"/>
              <a:t>! If they do not speak according to this word, it is because there is no light in them.</a:t>
            </a:r>
            <a:endParaRPr lang="en-US" sz="2800" dirty="0"/>
          </a:p>
          <a:p>
            <a:endParaRPr lang="en-US" dirty="0"/>
          </a:p>
        </p:txBody>
      </p:sp>
      <p:sp>
        <p:nvSpPr>
          <p:cNvPr id="5" name="Text Placeholder 4">
            <a:extLst>
              <a:ext uri="{FF2B5EF4-FFF2-40B4-BE49-F238E27FC236}">
                <a16:creationId xmlns:a16="http://schemas.microsoft.com/office/drawing/2014/main" id="{FB7A3020-EC50-4572-A82D-C35B7AA1BE97}"/>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639164E8-575A-4895-90E2-A51729736737}"/>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30271166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7296EB-1633-445B-A105-861F727DB1DD}"/>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8.  What is the second test of a prophet?</a:t>
            </a:r>
            <a:br>
              <a:rPr lang="en-US" dirty="0">
                <a:effectLst/>
              </a:rPr>
            </a:br>
            <a:endParaRPr lang="en-US" dirty="0"/>
          </a:p>
        </p:txBody>
      </p:sp>
      <p:sp>
        <p:nvSpPr>
          <p:cNvPr id="3" name="Text Placeholder 2">
            <a:extLst>
              <a:ext uri="{FF2B5EF4-FFF2-40B4-BE49-F238E27FC236}">
                <a16:creationId xmlns:a16="http://schemas.microsoft.com/office/drawing/2014/main" id="{AF38986F-CE78-4544-ABFB-0B36C508169C}"/>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0EE3D1FE-CF19-481B-A01D-CB9C77683530}"/>
              </a:ext>
            </a:extLst>
          </p:cNvPr>
          <p:cNvSpPr>
            <a:spLocks noGrp="1"/>
          </p:cNvSpPr>
          <p:nvPr>
            <p:ph sz="half" idx="2"/>
          </p:nvPr>
        </p:nvSpPr>
        <p:spPr>
          <a:xfrm>
            <a:off x="457199" y="1631156"/>
            <a:ext cx="5261675" cy="2963466"/>
          </a:xfrm>
        </p:spPr>
        <p:txBody>
          <a:bodyPr/>
          <a:lstStyle/>
          <a:p>
            <a:r>
              <a:rPr lang="en-US" sz="2800" b="1" i="1" dirty="0">
                <a:solidFill>
                  <a:srgbClr val="FFC000"/>
                </a:solidFill>
                <a:effectLst>
                  <a:outerShdw blurRad="38100" dist="38100" dir="2700000" algn="tl">
                    <a:srgbClr val="000000">
                      <a:alpha val="43137"/>
                    </a:srgbClr>
                  </a:outerShdw>
                </a:effectLst>
              </a:rPr>
              <a:t>1 John 4:2</a:t>
            </a:r>
            <a:r>
              <a:rPr lang="en-US" sz="2800" b="1" dirty="0">
                <a:solidFill>
                  <a:srgbClr val="FFC000"/>
                </a:solidFill>
                <a:effectLst>
                  <a:outerShdw blurRad="38100" dist="38100" dir="2700000" algn="tl">
                    <a:srgbClr val="000000">
                      <a:alpha val="43137"/>
                    </a:srgbClr>
                  </a:outerShdw>
                </a:effectLst>
              </a:rPr>
              <a:t> </a:t>
            </a:r>
            <a:r>
              <a:rPr lang="en-US" sz="2800" i="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By this you know the Spirit of God: Every spirit that </a:t>
            </a:r>
            <a:r>
              <a:rPr lang="en-US" sz="2800" i="1" u="sng" dirty="0">
                <a:solidFill>
                  <a:srgbClr val="FF9900"/>
                </a:solidFill>
                <a:effectLst>
                  <a:outerShdw blurRad="38100" dist="38100" dir="2700000" algn="tl">
                    <a:srgbClr val="000000">
                      <a:alpha val="43137"/>
                    </a:srgbClr>
                  </a:outerShdw>
                </a:effectLst>
              </a:rPr>
              <a:t>confesses</a:t>
            </a:r>
            <a:r>
              <a:rPr lang="en-US" sz="2800" i="1" dirty="0">
                <a:effectLst>
                  <a:outerShdw blurRad="38100" dist="38100" dir="2700000" algn="tl">
                    <a:srgbClr val="000000">
                      <a:alpha val="43137"/>
                    </a:srgbClr>
                  </a:outerShdw>
                </a:effectLst>
              </a:rPr>
              <a:t> that Jesus Christ has come in the flesh is of God.</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CDD0DFD5-906D-4615-8923-4137D4AA0B9E}"/>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70D19E13-A05E-4579-8F0F-1B616CD7C79F}"/>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13534499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1FEE50-A180-4EB5-8795-AF4BA281F606}"/>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9.  What is the third test of a prophet?</a:t>
            </a:r>
            <a:br>
              <a:rPr lang="en-US" dirty="0">
                <a:effectLst/>
              </a:rPr>
            </a:br>
            <a:endParaRPr lang="en-US" dirty="0"/>
          </a:p>
        </p:txBody>
      </p:sp>
      <p:sp>
        <p:nvSpPr>
          <p:cNvPr id="3" name="Text Placeholder 2">
            <a:extLst>
              <a:ext uri="{FF2B5EF4-FFF2-40B4-BE49-F238E27FC236}">
                <a16:creationId xmlns:a16="http://schemas.microsoft.com/office/drawing/2014/main" id="{713C2824-03F1-418F-ABD7-2EA7070FC687}"/>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0B58E693-9B9D-4EA0-AD64-8EA397E4C348}"/>
              </a:ext>
            </a:extLst>
          </p:cNvPr>
          <p:cNvSpPr>
            <a:spLocks noGrp="1"/>
          </p:cNvSpPr>
          <p:nvPr>
            <p:ph sz="half" idx="2"/>
          </p:nvPr>
        </p:nvSpPr>
        <p:spPr>
          <a:xfrm>
            <a:off x="457200" y="1631156"/>
            <a:ext cx="5300420" cy="2963466"/>
          </a:xfrm>
        </p:spPr>
        <p:txBody>
          <a:bodyPr/>
          <a:lstStyle/>
          <a:p>
            <a:r>
              <a:rPr lang="en-US" sz="2800" b="1" i="1" dirty="0">
                <a:solidFill>
                  <a:srgbClr val="FFC000"/>
                </a:solidFill>
                <a:effectLst>
                  <a:outerShdw blurRad="38100" dist="38100" dir="2700000" algn="tl">
                    <a:srgbClr val="000000">
                      <a:alpha val="43137"/>
                    </a:srgbClr>
                  </a:outerShdw>
                </a:effectLst>
              </a:rPr>
              <a:t>Matthew 7:16</a:t>
            </a:r>
            <a:r>
              <a:rPr lang="en-US" sz="2800" i="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You will know them by their </a:t>
            </a:r>
            <a:r>
              <a:rPr lang="en-US" sz="2800" i="1" u="sng" dirty="0">
                <a:solidFill>
                  <a:srgbClr val="FF9900"/>
                </a:solidFill>
                <a:effectLst>
                  <a:outerShdw blurRad="38100" dist="38100" dir="2700000" algn="tl">
                    <a:srgbClr val="000000">
                      <a:alpha val="43137"/>
                    </a:srgbClr>
                  </a:outerShdw>
                </a:effectLst>
              </a:rPr>
              <a:t>fruits</a:t>
            </a:r>
            <a:r>
              <a:rPr lang="en-US" sz="2800" i="1" dirty="0">
                <a:effectLst>
                  <a:outerShdw blurRad="38100" dist="38100" dir="2700000" algn="tl">
                    <a:srgbClr val="000000">
                      <a:alpha val="43137"/>
                    </a:srgbClr>
                  </a:outerShdw>
                </a:effectLst>
              </a:rPr>
              <a:t>.  Do men gather grapes from thorn bushes or figs from thistles?</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5954D8B2-47DC-4EBD-8A63-91CB2CE7679B}"/>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DFAC0E66-AC78-49D7-B7C8-A959431A4D99}"/>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22645836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ECD172-1CD1-474E-B0BD-5126CE756FD8}"/>
              </a:ext>
            </a:extLst>
          </p:cNvPr>
          <p:cNvSpPr>
            <a:spLocks noGrp="1"/>
          </p:cNvSpPr>
          <p:nvPr>
            <p:ph type="title"/>
          </p:nvPr>
        </p:nvSpPr>
        <p:spPr/>
        <p:txBody>
          <a:bodyPr>
            <a:normAutofit/>
          </a:bodyPr>
          <a:lstStyle/>
          <a:p>
            <a:pPr algn="l"/>
            <a:r>
              <a:rPr lang="en-US" sz="2800" dirty="0">
                <a:solidFill>
                  <a:srgbClr val="00B0F0"/>
                </a:solidFill>
                <a:effectLst>
                  <a:outerShdw blurRad="38100" dist="38100" dir="2700000" algn="tl">
                    <a:srgbClr val="000000">
                      <a:alpha val="43137"/>
                    </a:srgbClr>
                  </a:outerShdw>
                </a:effectLst>
              </a:rPr>
              <a:t>10.  What is the fourth test of a prophet?</a:t>
            </a:r>
          </a:p>
        </p:txBody>
      </p:sp>
      <p:sp>
        <p:nvSpPr>
          <p:cNvPr id="3" name="Text Placeholder 2">
            <a:extLst>
              <a:ext uri="{FF2B5EF4-FFF2-40B4-BE49-F238E27FC236}">
                <a16:creationId xmlns:a16="http://schemas.microsoft.com/office/drawing/2014/main" id="{FAAABA09-77C8-4BD9-BBC4-D19C3F57086E}"/>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7F1BAD80-4836-4522-A6AF-E1C620DCA07B}"/>
              </a:ext>
            </a:extLst>
          </p:cNvPr>
          <p:cNvSpPr>
            <a:spLocks noGrp="1"/>
          </p:cNvSpPr>
          <p:nvPr>
            <p:ph sz="half" idx="2"/>
          </p:nvPr>
        </p:nvSpPr>
        <p:spPr>
          <a:xfrm>
            <a:off x="457200" y="1631156"/>
            <a:ext cx="5354664" cy="2963466"/>
          </a:xfrm>
        </p:spPr>
        <p:txBody>
          <a:bodyPr/>
          <a:lstStyle/>
          <a:p>
            <a:r>
              <a:rPr lang="en-US" sz="2800" b="1" i="1" dirty="0">
                <a:solidFill>
                  <a:srgbClr val="FFC000"/>
                </a:solidFill>
                <a:effectLst>
                  <a:outerShdw blurRad="38100" dist="38100" dir="2700000" algn="tl">
                    <a:srgbClr val="000000">
                      <a:alpha val="43137"/>
                    </a:srgbClr>
                  </a:outerShdw>
                </a:effectLst>
              </a:rPr>
              <a:t>Jeremiah 28:9</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 when the word of the prophet comes to </a:t>
            </a:r>
            <a:r>
              <a:rPr lang="en-US" sz="2800" i="1" u="sng" dirty="0">
                <a:solidFill>
                  <a:srgbClr val="FF9900"/>
                </a:solidFill>
                <a:effectLst>
                  <a:outerShdw blurRad="38100" dist="38100" dir="2700000" algn="tl">
                    <a:srgbClr val="000000">
                      <a:alpha val="43137"/>
                    </a:srgbClr>
                  </a:outerShdw>
                </a:effectLst>
              </a:rPr>
              <a:t>pass</a:t>
            </a:r>
            <a:r>
              <a:rPr lang="en-US" sz="2800" i="1" dirty="0">
                <a:effectLst>
                  <a:outerShdw blurRad="38100" dist="38100" dir="2700000" algn="tl">
                    <a:srgbClr val="000000">
                      <a:alpha val="43137"/>
                    </a:srgbClr>
                  </a:outerShdw>
                </a:effectLst>
              </a:rPr>
              <a:t>, the prophet will be known as one whom the LORD has truly sent.</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9DBEC761-AC4E-47B7-81E4-6DD7506BD1F1}"/>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BE19B3AF-F8E7-41FD-8941-3FE6AD4E1F87}"/>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11600284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F8EBF1-BF1B-4D70-BF9E-3E79A4C7DA9F}"/>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11.  What three things does Paul command regarding prophecy?</a:t>
            </a:r>
            <a:br>
              <a:rPr lang="en-US" dirty="0">
                <a:effectLst/>
              </a:rPr>
            </a:br>
            <a:endParaRPr lang="en-US" dirty="0"/>
          </a:p>
        </p:txBody>
      </p:sp>
      <p:sp>
        <p:nvSpPr>
          <p:cNvPr id="3" name="Text Placeholder 2">
            <a:extLst>
              <a:ext uri="{FF2B5EF4-FFF2-40B4-BE49-F238E27FC236}">
                <a16:creationId xmlns:a16="http://schemas.microsoft.com/office/drawing/2014/main" id="{F3061243-280C-4C1D-A007-287FFCDFEC31}"/>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00960EB0-08AF-40EA-9A28-DAC60F436FD2}"/>
              </a:ext>
            </a:extLst>
          </p:cNvPr>
          <p:cNvSpPr>
            <a:spLocks noGrp="1"/>
          </p:cNvSpPr>
          <p:nvPr>
            <p:ph sz="half" idx="2"/>
          </p:nvPr>
        </p:nvSpPr>
        <p:spPr>
          <a:xfrm>
            <a:off x="457199" y="1631156"/>
            <a:ext cx="5370163" cy="2963466"/>
          </a:xfrm>
        </p:spPr>
        <p:txBody>
          <a:bodyPr/>
          <a:lstStyle/>
          <a:p>
            <a:r>
              <a:rPr lang="en-US" sz="2800" b="1" i="1" dirty="0">
                <a:solidFill>
                  <a:srgbClr val="FFC000"/>
                </a:solidFill>
                <a:effectLst>
                  <a:outerShdw blurRad="38100" dist="38100" dir="2700000" algn="tl">
                    <a:srgbClr val="000000">
                      <a:alpha val="43137"/>
                    </a:srgbClr>
                  </a:outerShdw>
                </a:effectLst>
              </a:rPr>
              <a:t>1 Thessalonians 5:20, 21</a:t>
            </a:r>
            <a:r>
              <a:rPr lang="en-US" sz="2800" b="1" dirty="0">
                <a:solidFill>
                  <a:srgbClr val="FFC000"/>
                </a:solidFill>
                <a:effectLst>
                  <a:outerShdw blurRad="38100" dist="38100" dir="2700000" algn="tl">
                    <a:srgbClr val="000000">
                      <a:alpha val="43137"/>
                    </a:srgbClr>
                  </a:outerShdw>
                </a:effectLst>
              </a:rPr>
              <a:t> </a:t>
            </a:r>
            <a:r>
              <a:rPr lang="en-US" sz="2800" i="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Do not </a:t>
            </a:r>
            <a:r>
              <a:rPr lang="en-US" sz="2800" i="1" u="sng" dirty="0">
                <a:solidFill>
                  <a:srgbClr val="FF9900"/>
                </a:solidFill>
                <a:effectLst>
                  <a:outerShdw blurRad="38100" dist="38100" dir="2700000" algn="tl">
                    <a:srgbClr val="000000">
                      <a:alpha val="43137"/>
                    </a:srgbClr>
                  </a:outerShdw>
                </a:effectLst>
              </a:rPr>
              <a:t>despise</a:t>
            </a:r>
            <a:r>
              <a:rPr lang="en-US" sz="2800" i="1" dirty="0">
                <a:effectLst>
                  <a:outerShdw blurRad="38100" dist="38100" dir="2700000" algn="tl">
                    <a:srgbClr val="000000">
                      <a:alpha val="43137"/>
                    </a:srgbClr>
                  </a:outerShdw>
                </a:effectLst>
              </a:rPr>
              <a:t> prophecies.  </a:t>
            </a:r>
            <a:r>
              <a:rPr lang="en-US" sz="2800" i="1" u="sng" dirty="0">
                <a:solidFill>
                  <a:srgbClr val="FF9900"/>
                </a:solidFill>
                <a:effectLst>
                  <a:outerShdw blurRad="38100" dist="38100" dir="2700000" algn="tl">
                    <a:srgbClr val="000000">
                      <a:alpha val="43137"/>
                    </a:srgbClr>
                  </a:outerShdw>
                </a:effectLst>
              </a:rPr>
              <a:t>Test</a:t>
            </a:r>
            <a:r>
              <a:rPr lang="en-US" sz="2800" i="1" dirty="0">
                <a:effectLst>
                  <a:outerShdw blurRad="38100" dist="38100" dir="2700000" algn="tl">
                    <a:srgbClr val="000000">
                      <a:alpha val="43137"/>
                    </a:srgbClr>
                  </a:outerShdw>
                </a:effectLst>
              </a:rPr>
              <a:t> all things; </a:t>
            </a:r>
            <a:r>
              <a:rPr lang="en-US" sz="2800" i="1" u="sng" dirty="0">
                <a:solidFill>
                  <a:srgbClr val="FF9900"/>
                </a:solidFill>
                <a:effectLst>
                  <a:outerShdw blurRad="38100" dist="38100" dir="2700000" algn="tl">
                    <a:srgbClr val="000000">
                      <a:alpha val="43137"/>
                    </a:srgbClr>
                  </a:outerShdw>
                </a:effectLst>
              </a:rPr>
              <a:t>hold fast </a:t>
            </a:r>
            <a:r>
              <a:rPr lang="en-US" sz="2800" i="1" dirty="0">
                <a:effectLst>
                  <a:outerShdw blurRad="38100" dist="38100" dir="2700000" algn="tl">
                    <a:srgbClr val="000000">
                      <a:alpha val="43137"/>
                    </a:srgbClr>
                  </a:outerShdw>
                </a:effectLst>
              </a:rPr>
              <a:t>what is good.</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BFB3262A-8B7E-4694-9DA5-3A6247BF6A36}"/>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8CAFB50C-0AF0-495E-B2A1-0D7CC4E818D2}"/>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274210214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DF0F2A-18A3-4854-8B7D-2A4E6E2C7419}"/>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9F8CAF94-C08B-472D-B445-21E06FD50F91}"/>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FCBC0F6D-DBC8-4605-9368-1967BCA640ED}"/>
              </a:ext>
            </a:extLst>
          </p:cNvPr>
          <p:cNvSpPr>
            <a:spLocks noGrp="1"/>
          </p:cNvSpPr>
          <p:nvPr>
            <p:ph sz="half" idx="2"/>
          </p:nvPr>
        </p:nvSpPr>
        <p:spPr/>
        <p:txBody>
          <a:bodyPr/>
          <a:lstStyle/>
          <a:p>
            <a:r>
              <a:rPr lang="en-US" dirty="0"/>
              <a:t>Ellen White Photo here</a:t>
            </a:r>
          </a:p>
        </p:txBody>
      </p:sp>
      <p:sp>
        <p:nvSpPr>
          <p:cNvPr id="5" name="Text Placeholder 4">
            <a:extLst>
              <a:ext uri="{FF2B5EF4-FFF2-40B4-BE49-F238E27FC236}">
                <a16:creationId xmlns:a16="http://schemas.microsoft.com/office/drawing/2014/main" id="{E13E7473-165F-4690-BC91-7BDC13E8D5BB}"/>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D834A5C2-D630-4EC5-9141-C234574B8B24}"/>
              </a:ext>
            </a:extLst>
          </p:cNvPr>
          <p:cNvSpPr>
            <a:spLocks noGrp="1"/>
          </p:cNvSpPr>
          <p:nvPr>
            <p:ph sz="quarter" idx="4"/>
          </p:nvPr>
        </p:nvSpPr>
        <p:spPr/>
        <p:txBody>
          <a:bodyPr/>
          <a:lstStyle/>
          <a:p>
            <a:endParaRPr lang="en-US"/>
          </a:p>
        </p:txBody>
      </p:sp>
      <p:sp>
        <p:nvSpPr>
          <p:cNvPr id="10" name="Rectangle 9">
            <a:extLst>
              <a:ext uri="{FF2B5EF4-FFF2-40B4-BE49-F238E27FC236}">
                <a16:creationId xmlns:a16="http://schemas.microsoft.com/office/drawing/2014/main" id="{1C05C2F8-C5F5-4DBA-BE82-A2E4E4AB797F}"/>
              </a:ext>
            </a:extLst>
          </p:cNvPr>
          <p:cNvSpPr/>
          <p:nvPr/>
        </p:nvSpPr>
        <p:spPr>
          <a:xfrm>
            <a:off x="-2574402" y="-1936468"/>
            <a:ext cx="14452118" cy="9194005"/>
          </a:xfrm>
          <a:prstGeom prst="rect">
            <a:avLst/>
          </a:prstGeom>
        </p:spPr>
        <p:style>
          <a:lnRef idx="1">
            <a:schemeClr val="dk1"/>
          </a:lnRef>
          <a:fillRef idx="3">
            <a:schemeClr val="dk1"/>
          </a:fillRef>
          <a:effectRef idx="2">
            <a:schemeClr val="dk1"/>
          </a:effectRef>
          <a:fontRef idx="minor">
            <a:schemeClr val="lt1"/>
          </a:fontRef>
        </p:style>
        <p:txBody>
          <a:bodyPr rtlCol="0" anchor="ctr"/>
          <a:lstStyle/>
          <a:p>
            <a:pPr algn="ctr"/>
            <a:endParaRPr lang="en-US"/>
          </a:p>
        </p:txBody>
      </p:sp>
      <p:pic>
        <p:nvPicPr>
          <p:cNvPr id="1032" name="Picture 8" descr="Pin em Julios deGardo">
            <a:extLst>
              <a:ext uri="{FF2B5EF4-FFF2-40B4-BE49-F238E27FC236}">
                <a16:creationId xmlns:a16="http://schemas.microsoft.com/office/drawing/2014/main" id="{33B045F1-FED2-44B5-9837-4B4D2DB517C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13191" y="102989"/>
            <a:ext cx="4365744" cy="49375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962637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B4D767-AAAB-4BA8-B129-9E0A1DB248FF}"/>
              </a:ext>
            </a:extLst>
          </p:cNvPr>
          <p:cNvSpPr>
            <a:spLocks noGrp="1"/>
          </p:cNvSpPr>
          <p:nvPr>
            <p:ph type="title"/>
          </p:nvPr>
        </p:nvSpPr>
        <p:spPr/>
        <p:txBody>
          <a:bodyPr>
            <a:normAutofit/>
          </a:bodyPr>
          <a:lstStyle/>
          <a:p>
            <a:r>
              <a:rPr lang="en-US" sz="4000" dirty="0">
                <a:solidFill>
                  <a:srgbClr val="00B0F0"/>
                </a:solidFill>
                <a:effectLst>
                  <a:outerShdw blurRad="38100" dist="38100" dir="2700000" algn="tl">
                    <a:srgbClr val="000000">
                      <a:alpha val="43137"/>
                    </a:srgbClr>
                  </a:outerShdw>
                </a:effectLst>
              </a:rPr>
              <a:t>First Test: Harmony with Scripture</a:t>
            </a:r>
          </a:p>
        </p:txBody>
      </p:sp>
      <p:sp>
        <p:nvSpPr>
          <p:cNvPr id="3" name="Text Placeholder 2">
            <a:extLst>
              <a:ext uri="{FF2B5EF4-FFF2-40B4-BE49-F238E27FC236}">
                <a16:creationId xmlns:a16="http://schemas.microsoft.com/office/drawing/2014/main" id="{B9CCB37F-4CC0-4CEA-A01D-A3A839415EC2}"/>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AB056A71-84AF-4557-BCC1-ADD0FEB6CAE7}"/>
              </a:ext>
            </a:extLst>
          </p:cNvPr>
          <p:cNvSpPr>
            <a:spLocks noGrp="1"/>
          </p:cNvSpPr>
          <p:nvPr>
            <p:ph sz="half" idx="2"/>
          </p:nvPr>
        </p:nvSpPr>
        <p:spPr>
          <a:xfrm>
            <a:off x="322729" y="954741"/>
            <a:ext cx="5398995" cy="4114799"/>
          </a:xfrm>
        </p:spPr>
        <p:txBody>
          <a:bodyPr>
            <a:noAutofit/>
          </a:bodyPr>
          <a:lstStyle/>
          <a:p>
            <a:endParaRPr lang="en-US" sz="2800" dirty="0">
              <a:solidFill>
                <a:schemeClr val="bg1"/>
              </a:solidFill>
            </a:endParaRPr>
          </a:p>
        </p:txBody>
      </p:sp>
      <p:sp>
        <p:nvSpPr>
          <p:cNvPr id="5" name="Text Placeholder 4">
            <a:extLst>
              <a:ext uri="{FF2B5EF4-FFF2-40B4-BE49-F238E27FC236}">
                <a16:creationId xmlns:a16="http://schemas.microsoft.com/office/drawing/2014/main" id="{B96DF532-6300-484C-B6D5-8FB8FA30FAA4}"/>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37183271-5095-4B42-B8B5-5A91BA192B48}"/>
              </a:ext>
            </a:extLst>
          </p:cNvPr>
          <p:cNvSpPr>
            <a:spLocks noGrp="1"/>
          </p:cNvSpPr>
          <p:nvPr>
            <p:ph sz="quarter" idx="4"/>
          </p:nvPr>
        </p:nvSpPr>
        <p:spPr/>
        <p:txBody>
          <a:bodyPr/>
          <a:lstStyle/>
          <a:p>
            <a:endParaRPr lang="en-US"/>
          </a:p>
        </p:txBody>
      </p:sp>
      <p:sp>
        <p:nvSpPr>
          <p:cNvPr id="7" name="Rectangle 6">
            <a:extLst>
              <a:ext uri="{FF2B5EF4-FFF2-40B4-BE49-F238E27FC236}">
                <a16:creationId xmlns:a16="http://schemas.microsoft.com/office/drawing/2014/main" id="{6AE585BD-46D7-4283-A45D-A9B4E3E25017}"/>
              </a:ext>
            </a:extLst>
          </p:cNvPr>
          <p:cNvSpPr/>
          <p:nvPr/>
        </p:nvSpPr>
        <p:spPr>
          <a:xfrm>
            <a:off x="5809129" y="2526031"/>
            <a:ext cx="45719" cy="4571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D64F4483-E2F0-4546-A132-F4512C78EB37}"/>
              </a:ext>
            </a:extLst>
          </p:cNvPr>
          <p:cNvSpPr/>
          <p:nvPr/>
        </p:nvSpPr>
        <p:spPr>
          <a:xfrm>
            <a:off x="0" y="1"/>
            <a:ext cx="9144000" cy="51435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a:spcBef>
                <a:spcPts val="670"/>
              </a:spcBef>
              <a:spcAft>
                <a:spcPts val="0"/>
              </a:spcAft>
            </a:pPr>
            <a:r>
              <a:rPr lang="en-US" sz="3200" b="1" dirty="0">
                <a:solidFill>
                  <a:srgbClr val="FF9900"/>
                </a:solidFill>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cs typeface="Times New Roman" panose="02020603050405020304" pitchFamily="18" charset="0"/>
              </a:rPr>
              <a:t>First Test: Harmony with Scriptures:</a:t>
            </a:r>
          </a:p>
          <a:p>
            <a:pPr marL="0" marR="0">
              <a:spcBef>
                <a:spcPts val="670"/>
              </a:spcBef>
              <a:spcAft>
                <a:spcPts val="0"/>
              </a:spcAft>
            </a:pPr>
            <a:endParaRPr lang="en-US" sz="3200" b="1" i="1" kern="120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p>
            <a:pPr marL="0" marR="0">
              <a:spcBef>
                <a:spcPts val="670"/>
              </a:spcBef>
              <a:spcAft>
                <a:spcPts val="0"/>
              </a:spcAft>
            </a:pPr>
            <a:r>
              <a:rPr lang="en-US" sz="2800" b="1" i="1" kern="120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rPr>
              <a:t>"In our time there is a wide departure from their doctrines and precepts, and there is need of a return to the great Protestant principle--the Bible, and the Bible only, as the rule of faith and duty.“</a:t>
            </a:r>
          </a:p>
          <a:p>
            <a:pPr marL="0" marR="0">
              <a:spcBef>
                <a:spcPts val="670"/>
              </a:spcBef>
              <a:spcAft>
                <a:spcPts val="0"/>
              </a:spcAft>
            </a:pPr>
            <a:endParaRPr lang="en-US" sz="2800" dirty="0">
              <a:solidFill>
                <a:schemeClr val="tx1"/>
              </a:solidFill>
              <a:effectLst/>
              <a:latin typeface="Times New Roman" panose="02020603050405020304" pitchFamily="18" charset="0"/>
              <a:ea typeface="Times New Roman" panose="02020603050405020304" pitchFamily="18" charset="0"/>
            </a:endParaRPr>
          </a:p>
          <a:p>
            <a:pPr marL="0" marR="0">
              <a:spcBef>
                <a:spcPts val="670"/>
              </a:spcBef>
              <a:spcAft>
                <a:spcPts val="0"/>
              </a:spcAft>
            </a:pPr>
            <a:r>
              <a:rPr lang="en-US" sz="2800" kern="1200" dirty="0">
                <a:solidFill>
                  <a:srgbClr val="FFFFFF"/>
                </a:solidFill>
                <a:effectLst/>
                <a:latin typeface="Times New Roman" panose="02020603050405020304" pitchFamily="18" charset="0"/>
                <a:ea typeface="MS Mincho" panose="02020609040205080304" pitchFamily="49" charset="-128"/>
                <a:cs typeface="Times New Roman" panose="02020603050405020304" pitchFamily="18" charset="0"/>
              </a:rPr>
              <a:t>The Great Controversy (Mountain View, CA: Pacific Press, 1950), p. 204,205.</a:t>
            </a:r>
            <a:endParaRPr lang="en-US" sz="2800" dirty="0">
              <a:effectLst/>
              <a:latin typeface="Times New Roman" panose="02020603050405020304" pitchFamily="18" charset="0"/>
              <a:ea typeface="Times New Roman" panose="02020603050405020304" pitchFamily="18" charset="0"/>
            </a:endParaRPr>
          </a:p>
          <a:p>
            <a:pPr marL="0" marR="0">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35094628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CD9F70-E03A-4AC5-90BF-766D395C8691}"/>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BDAFD2FC-B85C-4566-BCF1-30D3AEE49565}"/>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B06ACE98-6C93-4772-A89F-C68C6BABF04D}"/>
              </a:ext>
            </a:extLst>
          </p:cNvPr>
          <p:cNvSpPr>
            <a:spLocks noGrp="1"/>
          </p:cNvSpPr>
          <p:nvPr>
            <p:ph sz="half" idx="2"/>
          </p:nvPr>
        </p:nvSpPr>
        <p:spPr/>
        <p:txBody>
          <a:bodyPr/>
          <a:lstStyle/>
          <a:p>
            <a:endParaRPr lang="en-US" dirty="0"/>
          </a:p>
        </p:txBody>
      </p:sp>
      <p:sp>
        <p:nvSpPr>
          <p:cNvPr id="5" name="Text Placeholder 4">
            <a:extLst>
              <a:ext uri="{FF2B5EF4-FFF2-40B4-BE49-F238E27FC236}">
                <a16:creationId xmlns:a16="http://schemas.microsoft.com/office/drawing/2014/main" id="{8CEB5458-33BD-4597-923A-D0E9A39C7754}"/>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EDC7E6C0-86FA-488A-A98A-EC9557253BC1}"/>
              </a:ext>
            </a:extLst>
          </p:cNvPr>
          <p:cNvSpPr>
            <a:spLocks noGrp="1"/>
          </p:cNvSpPr>
          <p:nvPr>
            <p:ph sz="quarter" idx="4"/>
          </p:nvPr>
        </p:nvSpPr>
        <p:spPr/>
        <p:txBody>
          <a:bodyPr/>
          <a:lstStyle/>
          <a:p>
            <a:endParaRPr lang="en-US"/>
          </a:p>
        </p:txBody>
      </p:sp>
      <p:sp>
        <p:nvSpPr>
          <p:cNvPr id="7" name="Rectangle 6">
            <a:extLst>
              <a:ext uri="{FF2B5EF4-FFF2-40B4-BE49-F238E27FC236}">
                <a16:creationId xmlns:a16="http://schemas.microsoft.com/office/drawing/2014/main" id="{00D80203-ABA8-4EDC-8853-6C68CFD0FEE1}"/>
              </a:ext>
            </a:extLst>
          </p:cNvPr>
          <p:cNvSpPr/>
          <p:nvPr/>
        </p:nvSpPr>
        <p:spPr>
          <a:xfrm>
            <a:off x="-6724" y="-6724"/>
            <a:ext cx="9144000" cy="514349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endParaRPr lang="en-US" sz="2800" b="1" dirty="0">
              <a:solidFill>
                <a:schemeClr val="tx1"/>
              </a:solidFill>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endParaRPr>
          </a:p>
          <a:p>
            <a:endParaRPr lang="en-US" sz="2800" b="1" dirty="0">
              <a:solidFill>
                <a:schemeClr val="tx1"/>
              </a:solidFill>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endParaRPr>
          </a:p>
          <a:p>
            <a:r>
              <a:rPr lang="en-US" sz="2800" b="1" dirty="0">
                <a:solidFill>
                  <a:schemeClr val="tx1"/>
                </a:solidFill>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a:t>
            </a:r>
            <a:r>
              <a:rPr lang="en-US" sz="2800" b="1" i="1" dirty="0">
                <a:solidFill>
                  <a:schemeClr val="tx1"/>
                </a:solidFill>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The written testimonies are not to give new light, but to impress vividly upon the heart the truths of inspiration already revealed.  Man's duty to God and to his fellow man has been distinctly specified in God's word; yet but few of you are obedient to the light given.  Additional truth is not brought out; but God has through the Testimonies simplified the great truths already given and in His own chosen way brought them before the people to awaken and impress the mind with them, that all may be left without  excuse.“</a:t>
            </a:r>
          </a:p>
          <a:p>
            <a:r>
              <a:rPr lang="en-US" sz="2800" dirty="0">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Testimonies for the Church (Mountain View, CA: Pacific Press, 1949),Vol. 2, p. 605.</a:t>
            </a:r>
            <a:endParaRPr lang="en-US" sz="2800" dirty="0">
              <a:effectLst>
                <a:outerShdw blurRad="38100" dist="38100" dir="2700000" algn="tl">
                  <a:srgbClr val="000000">
                    <a:alpha val="43137"/>
                  </a:srgbClr>
                </a:outerShdw>
              </a:effectLst>
              <a:latin typeface="Courier New" panose="02070309020205020404" pitchFamily="49" charset="0"/>
              <a:ea typeface="Times New Roman" panose="02020603050405020304" pitchFamily="18" charset="0"/>
            </a:endParaRPr>
          </a:p>
          <a:p>
            <a:endParaRPr lang="en-US" sz="2800" b="1" i="1" dirty="0">
              <a:solidFill>
                <a:schemeClr val="tx1"/>
              </a:solidFill>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endParaRPr>
          </a:p>
          <a:p>
            <a:endParaRPr lang="en-US" sz="2800" dirty="0">
              <a:solidFill>
                <a:schemeClr val="tx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103958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E012DC-BAF3-43F9-BAA0-607DE239A8B0}"/>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9F813BA4-05EF-4088-86BD-1CF05DB40E7D}"/>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F9FB0BB4-84F1-4250-AED3-30CDC50FC7CF}"/>
              </a:ext>
            </a:extLst>
          </p:cNvPr>
          <p:cNvSpPr>
            <a:spLocks noGrp="1"/>
          </p:cNvSpPr>
          <p:nvPr>
            <p:ph sz="half" idx="2"/>
          </p:nvPr>
        </p:nvSpPr>
        <p:spPr/>
        <p:txBody>
          <a:bodyPr/>
          <a:lstStyle/>
          <a:p>
            <a:endParaRPr lang="en-US" dirty="0"/>
          </a:p>
        </p:txBody>
      </p:sp>
      <p:sp>
        <p:nvSpPr>
          <p:cNvPr id="5" name="Text Placeholder 4">
            <a:extLst>
              <a:ext uri="{FF2B5EF4-FFF2-40B4-BE49-F238E27FC236}">
                <a16:creationId xmlns:a16="http://schemas.microsoft.com/office/drawing/2014/main" id="{FA6F48E6-3072-43FF-B4B3-8DD617DB0E93}"/>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2F34E578-A604-4F54-8A16-4B9DB2D353B0}"/>
              </a:ext>
            </a:extLst>
          </p:cNvPr>
          <p:cNvSpPr>
            <a:spLocks noGrp="1"/>
          </p:cNvSpPr>
          <p:nvPr>
            <p:ph sz="quarter" idx="4"/>
          </p:nvPr>
        </p:nvSpPr>
        <p:spPr/>
        <p:txBody>
          <a:bodyPr/>
          <a:lstStyle/>
          <a:p>
            <a:endParaRPr lang="en-US"/>
          </a:p>
        </p:txBody>
      </p:sp>
      <p:sp>
        <p:nvSpPr>
          <p:cNvPr id="7" name="Rectangle 6">
            <a:extLst>
              <a:ext uri="{FF2B5EF4-FFF2-40B4-BE49-F238E27FC236}">
                <a16:creationId xmlns:a16="http://schemas.microsoft.com/office/drawing/2014/main" id="{5C1D4D0B-7244-41E9-8D61-8388B600D54B}"/>
              </a:ext>
            </a:extLst>
          </p:cNvPr>
          <p:cNvSpPr/>
          <p:nvPr/>
        </p:nvSpPr>
        <p:spPr>
          <a:xfrm>
            <a:off x="0" y="0"/>
            <a:ext cx="9144000" cy="514349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a:spcBef>
                <a:spcPts val="0"/>
              </a:spcBef>
              <a:spcAft>
                <a:spcPts val="0"/>
              </a:spcAft>
            </a:pPr>
            <a:r>
              <a:rPr lang="en-US" sz="3200" b="1" dirty="0">
                <a:solidFill>
                  <a:srgbClr val="FF9900"/>
                </a:solidFill>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Second Test: Teach the Truth About Jesus</a:t>
            </a:r>
          </a:p>
          <a:p>
            <a:pPr marL="0" marR="0">
              <a:spcBef>
                <a:spcPts val="0"/>
              </a:spcBef>
              <a:spcAft>
                <a:spcPts val="0"/>
              </a:spcAft>
            </a:pPr>
            <a:endParaRPr lang="en-US" sz="2800" dirty="0">
              <a:effectLst>
                <a:outerShdw blurRad="38100" dist="38100" dir="2700000" algn="tl">
                  <a:srgbClr val="000000">
                    <a:alpha val="43137"/>
                  </a:srgbClr>
                </a:outerShdw>
              </a:effectLst>
              <a:latin typeface="Courier New" panose="02070309020205020404" pitchFamily="49" charset="0"/>
              <a:ea typeface="Times New Roman" panose="02020603050405020304" pitchFamily="18" charset="0"/>
            </a:endParaRPr>
          </a:p>
          <a:p>
            <a:pPr marL="0" marR="0">
              <a:spcBef>
                <a:spcPts val="0"/>
              </a:spcBef>
              <a:spcAft>
                <a:spcPts val="0"/>
              </a:spcAft>
            </a:pPr>
            <a:r>
              <a:rPr lang="en-US" sz="2800" b="1" dirty="0">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Ellen White’s books…</a:t>
            </a:r>
          </a:p>
          <a:p>
            <a:pPr marL="285750" marR="0" indent="-285750">
              <a:spcBef>
                <a:spcPts val="0"/>
              </a:spcBef>
              <a:spcAft>
                <a:spcPts val="0"/>
              </a:spcAft>
              <a:buFont typeface="Wingdings" panose="05000000000000000000" pitchFamily="2" charset="2"/>
              <a:buChar char="Ø"/>
            </a:pPr>
            <a:r>
              <a:rPr lang="en-US" sz="2800" b="1" i="1" dirty="0">
                <a:solidFill>
                  <a:schemeClr val="tx1"/>
                </a:solidFill>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The Desire of Ages</a:t>
            </a:r>
          </a:p>
          <a:p>
            <a:pPr marL="285750" marR="0" indent="-285750">
              <a:spcBef>
                <a:spcPts val="0"/>
              </a:spcBef>
              <a:spcAft>
                <a:spcPts val="0"/>
              </a:spcAft>
              <a:buFont typeface="Wingdings" panose="05000000000000000000" pitchFamily="2" charset="2"/>
              <a:buChar char="Ø"/>
            </a:pPr>
            <a:r>
              <a:rPr lang="en-US" sz="2800" b="1" dirty="0">
                <a:solidFill>
                  <a:schemeClr val="tx1"/>
                </a:solidFill>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 </a:t>
            </a:r>
            <a:r>
              <a:rPr lang="en-US" sz="2800" b="1" i="1" dirty="0">
                <a:solidFill>
                  <a:schemeClr val="tx1"/>
                </a:solidFill>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Christ’s Object Lessons</a:t>
            </a:r>
          </a:p>
          <a:p>
            <a:pPr marL="285750" marR="0" indent="-285750">
              <a:spcBef>
                <a:spcPts val="0"/>
              </a:spcBef>
              <a:spcAft>
                <a:spcPts val="0"/>
              </a:spcAft>
              <a:buFont typeface="Wingdings" panose="05000000000000000000" pitchFamily="2" charset="2"/>
              <a:buChar char="Ø"/>
            </a:pPr>
            <a:r>
              <a:rPr lang="en-US" sz="2800" b="1" i="1" dirty="0">
                <a:solidFill>
                  <a:schemeClr val="tx1"/>
                </a:solidFill>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Steps to Christ</a:t>
            </a:r>
          </a:p>
          <a:p>
            <a:pPr marL="285750" marR="0" indent="-285750">
              <a:spcBef>
                <a:spcPts val="0"/>
              </a:spcBef>
              <a:spcAft>
                <a:spcPts val="0"/>
              </a:spcAft>
              <a:buFont typeface="Wingdings" panose="05000000000000000000" pitchFamily="2" charset="2"/>
              <a:buChar char="Ø"/>
            </a:pPr>
            <a:r>
              <a:rPr lang="en-US" sz="2800" b="1" i="1" dirty="0">
                <a:solidFill>
                  <a:schemeClr val="tx1"/>
                </a:solidFill>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Thoughts from the Mount of Blessing</a:t>
            </a:r>
            <a:endParaRPr lang="en-US" sz="2800" b="1" dirty="0">
              <a:solidFill>
                <a:schemeClr val="tx1"/>
              </a:solidFill>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endParaRPr>
          </a:p>
          <a:p>
            <a:pPr marR="0">
              <a:spcBef>
                <a:spcPts val="0"/>
              </a:spcBef>
              <a:spcAft>
                <a:spcPts val="0"/>
              </a:spcAft>
            </a:pPr>
            <a:endParaRPr lang="en-US" sz="2800" b="1" dirty="0">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endParaRPr>
          </a:p>
          <a:p>
            <a:pPr marR="0">
              <a:spcBef>
                <a:spcPts val="0"/>
              </a:spcBef>
              <a:spcAft>
                <a:spcPts val="0"/>
              </a:spcAft>
            </a:pPr>
            <a:r>
              <a:rPr lang="en-US" sz="2800" b="1" dirty="0">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She was constantly pointing others to Jesus.</a:t>
            </a:r>
            <a:endParaRPr lang="en-US" sz="2800" dirty="0">
              <a:effectLst>
                <a:outerShdw blurRad="38100" dist="38100" dir="2700000" algn="tl">
                  <a:srgbClr val="000000">
                    <a:alpha val="43137"/>
                  </a:srgbClr>
                </a:outerShdw>
              </a:effectLst>
              <a:latin typeface="Courier New" panose="02070309020205020404" pitchFamily="49" charset="0"/>
              <a:ea typeface="Times New Roman" panose="02020603050405020304" pitchFamily="18" charset="0"/>
            </a:endParaRPr>
          </a:p>
        </p:txBody>
      </p:sp>
    </p:spTree>
    <p:extLst>
      <p:ext uri="{BB962C8B-B14F-4D97-AF65-F5344CB8AC3E}">
        <p14:creationId xmlns:p14="http://schemas.microsoft.com/office/powerpoint/2010/main" val="38153321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Image result for bible prophets">
            <a:extLst>
              <a:ext uri="{FF2B5EF4-FFF2-40B4-BE49-F238E27FC236}">
                <a16:creationId xmlns:a16="http://schemas.microsoft.com/office/drawing/2014/main" id="{964123E0-A6AF-44A0-9960-AAC145BC31ED}"/>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5226096" y="8759"/>
            <a:ext cx="3917904" cy="5134740"/>
          </a:xfrm>
          <a:prstGeom prst="rect">
            <a:avLst/>
          </a:prstGeom>
          <a:noFill/>
          <a:ln>
            <a:noFill/>
          </a:ln>
        </p:spPr>
      </p:pic>
      <p:sp>
        <p:nvSpPr>
          <p:cNvPr id="2" name="Content Placeholder 1">
            <a:extLst>
              <a:ext uri="{FF2B5EF4-FFF2-40B4-BE49-F238E27FC236}">
                <a16:creationId xmlns:a16="http://schemas.microsoft.com/office/drawing/2014/main" id="{7F471321-9C08-4BA0-9151-3C6F8C1FBD8D}"/>
              </a:ext>
            </a:extLst>
          </p:cNvPr>
          <p:cNvSpPr>
            <a:spLocks noGrp="1"/>
          </p:cNvSpPr>
          <p:nvPr>
            <p:ph sz="half" idx="1"/>
          </p:nvPr>
        </p:nvSpPr>
        <p:spPr/>
        <p:txBody>
          <a:bodyPr/>
          <a:lstStyle/>
          <a:p>
            <a:endParaRPr lang="en-US"/>
          </a:p>
        </p:txBody>
      </p:sp>
      <p:sp>
        <p:nvSpPr>
          <p:cNvPr id="3" name="Picture Placeholder 2">
            <a:extLst>
              <a:ext uri="{FF2B5EF4-FFF2-40B4-BE49-F238E27FC236}">
                <a16:creationId xmlns:a16="http://schemas.microsoft.com/office/drawing/2014/main" id="{9031CD7F-5035-418A-B195-127093817FCB}"/>
              </a:ext>
            </a:extLst>
          </p:cNvPr>
          <p:cNvSpPr>
            <a:spLocks noGrp="1"/>
          </p:cNvSpPr>
          <p:nvPr>
            <p:ph type="pic" sz="quarter" idx="14"/>
          </p:nvPr>
        </p:nvSpPr>
        <p:spPr/>
      </p:sp>
      <p:sp>
        <p:nvSpPr>
          <p:cNvPr id="4" name="Title 3">
            <a:extLst>
              <a:ext uri="{FF2B5EF4-FFF2-40B4-BE49-F238E27FC236}">
                <a16:creationId xmlns:a16="http://schemas.microsoft.com/office/drawing/2014/main" id="{61206B43-AB5A-4E4D-88FC-9A89C700750B}"/>
              </a:ext>
            </a:extLst>
          </p:cNvPr>
          <p:cNvSpPr>
            <a:spLocks noGrp="1"/>
          </p:cNvSpPr>
          <p:nvPr>
            <p:ph type="title"/>
          </p:nvPr>
        </p:nvSpPr>
        <p:spPr>
          <a:xfrm>
            <a:off x="457201" y="3602026"/>
            <a:ext cx="4225338" cy="1390318"/>
          </a:xfrm>
        </p:spPr>
        <p:txBody>
          <a:bodyPr/>
          <a:lstStyle/>
          <a:p>
            <a:r>
              <a:rPr lang="en-US" i="1" dirty="0"/>
              <a:t>By Jorge </a:t>
            </a:r>
            <a:r>
              <a:rPr lang="en-US" i="1" dirty="0" err="1"/>
              <a:t>Baute</a:t>
            </a:r>
            <a:endParaRPr lang="en-US" i="1" dirty="0"/>
          </a:p>
        </p:txBody>
      </p:sp>
      <p:sp>
        <p:nvSpPr>
          <p:cNvPr id="5" name="Content Placeholder 4">
            <a:extLst>
              <a:ext uri="{FF2B5EF4-FFF2-40B4-BE49-F238E27FC236}">
                <a16:creationId xmlns:a16="http://schemas.microsoft.com/office/drawing/2014/main" id="{5501C47D-6D9A-47BC-8258-7E602699322A}"/>
              </a:ext>
            </a:extLst>
          </p:cNvPr>
          <p:cNvSpPr>
            <a:spLocks noGrp="1"/>
          </p:cNvSpPr>
          <p:nvPr>
            <p:ph idx="13"/>
          </p:nvPr>
        </p:nvSpPr>
        <p:spPr>
          <a:xfrm>
            <a:off x="457201" y="288750"/>
            <a:ext cx="5168684" cy="3394472"/>
          </a:xfrm>
        </p:spPr>
        <p:txBody>
          <a:bodyPr>
            <a:normAutofit lnSpcReduction="10000"/>
          </a:bodyPr>
          <a:lstStyle/>
          <a:p>
            <a:endParaRPr lang="en-US" sz="4000" b="1" dirty="0">
              <a:solidFill>
                <a:srgbClr val="FFC000"/>
              </a:solidFill>
              <a:effectLst>
                <a:outerShdw blurRad="38100" dist="38100" dir="2700000" algn="tl">
                  <a:srgbClr val="000000">
                    <a:alpha val="43137"/>
                  </a:srgbClr>
                </a:outerShdw>
              </a:effectLst>
            </a:endParaRPr>
          </a:p>
          <a:p>
            <a:r>
              <a:rPr lang="en-US" sz="4000" b="1" dirty="0">
                <a:solidFill>
                  <a:srgbClr val="FFC000"/>
                </a:solidFill>
                <a:effectLst>
                  <a:outerShdw blurRad="38100" dist="38100" dir="2700000" algn="tl">
                    <a:srgbClr val="000000">
                      <a:alpha val="43137"/>
                    </a:srgbClr>
                  </a:outerShdw>
                </a:effectLst>
              </a:rPr>
              <a:t>The Sanctuary and The Testimony of Jesus</a:t>
            </a:r>
          </a:p>
          <a:p>
            <a:endParaRPr lang="en-US" sz="4000" b="1" dirty="0">
              <a:solidFill>
                <a:srgbClr val="FFC000"/>
              </a:solidFill>
              <a:effectLst>
                <a:outerShdw blurRad="38100" dist="38100" dir="2700000" algn="tl">
                  <a:srgbClr val="000000">
                    <a:alpha val="43137"/>
                  </a:srgbClr>
                </a:outerShdw>
              </a:effectLst>
            </a:endParaRPr>
          </a:p>
          <a:p>
            <a:r>
              <a:rPr lang="en-US" sz="2800" i="1" dirty="0">
                <a:solidFill>
                  <a:srgbClr val="FFC000"/>
                </a:solidFill>
                <a:effectLst>
                  <a:outerShdw blurRad="38100" dist="38100" dir="2700000" algn="tl">
                    <a:srgbClr val="000000">
                      <a:alpha val="43137"/>
                    </a:srgbClr>
                  </a:outerShdw>
                </a:effectLst>
              </a:rPr>
              <a:t>(The Last Identifying Piece of Gods Last Day Church)</a:t>
            </a:r>
          </a:p>
          <a:p>
            <a:endParaRPr lang="en-US" sz="4000" dirty="0">
              <a:solidFill>
                <a:srgbClr val="FFC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9265794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6FEEB1-9F10-4B99-A0F0-11F04C5AA961}"/>
              </a:ext>
            </a:extLst>
          </p:cNvPr>
          <p:cNvSpPr>
            <a:spLocks noGrp="1"/>
          </p:cNvSpPr>
          <p:nvPr>
            <p:ph type="title"/>
          </p:nvPr>
        </p:nvSpPr>
        <p:spPr/>
        <p:txBody>
          <a:bodyPr>
            <a:normAutofit/>
          </a:bodyPr>
          <a:lstStyle/>
          <a:p>
            <a:pPr algn="l"/>
            <a:endParaRPr lang="en-US" sz="3600" dirty="0"/>
          </a:p>
        </p:txBody>
      </p:sp>
      <p:sp>
        <p:nvSpPr>
          <p:cNvPr id="3" name="Text Placeholder 2">
            <a:extLst>
              <a:ext uri="{FF2B5EF4-FFF2-40B4-BE49-F238E27FC236}">
                <a16:creationId xmlns:a16="http://schemas.microsoft.com/office/drawing/2014/main" id="{AFE154AF-D77F-4F4F-9A8A-089D143658F1}"/>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7DF5B812-5292-4D52-8D54-9C39E6DD27D5}"/>
              </a:ext>
            </a:extLst>
          </p:cNvPr>
          <p:cNvSpPr>
            <a:spLocks noGrp="1"/>
          </p:cNvSpPr>
          <p:nvPr>
            <p:ph sz="half" idx="2"/>
          </p:nvPr>
        </p:nvSpPr>
        <p:spPr/>
        <p:txBody>
          <a:bodyPr/>
          <a:lstStyle/>
          <a:p>
            <a:endParaRPr lang="en-US"/>
          </a:p>
        </p:txBody>
      </p:sp>
      <p:sp>
        <p:nvSpPr>
          <p:cNvPr id="5" name="Text Placeholder 4">
            <a:extLst>
              <a:ext uri="{FF2B5EF4-FFF2-40B4-BE49-F238E27FC236}">
                <a16:creationId xmlns:a16="http://schemas.microsoft.com/office/drawing/2014/main" id="{736C45D3-AC4A-4378-95B7-789527672CEE}"/>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6450474C-199B-4D91-BDAE-D873C3489F7E}"/>
              </a:ext>
            </a:extLst>
          </p:cNvPr>
          <p:cNvSpPr>
            <a:spLocks noGrp="1"/>
          </p:cNvSpPr>
          <p:nvPr>
            <p:ph sz="quarter" idx="4"/>
          </p:nvPr>
        </p:nvSpPr>
        <p:spPr/>
        <p:txBody>
          <a:bodyPr/>
          <a:lstStyle/>
          <a:p>
            <a:endParaRPr lang="en-US"/>
          </a:p>
        </p:txBody>
      </p:sp>
      <p:sp>
        <p:nvSpPr>
          <p:cNvPr id="7" name="Rectangle 6">
            <a:extLst>
              <a:ext uri="{FF2B5EF4-FFF2-40B4-BE49-F238E27FC236}">
                <a16:creationId xmlns:a16="http://schemas.microsoft.com/office/drawing/2014/main" id="{67B1D0A3-702D-48BA-BDD7-727A3C37C457}"/>
              </a:ext>
            </a:extLst>
          </p:cNvPr>
          <p:cNvSpPr/>
          <p:nvPr/>
        </p:nvSpPr>
        <p:spPr>
          <a:xfrm>
            <a:off x="0" y="0"/>
            <a:ext cx="9144000" cy="514349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r>
              <a:rPr lang="en-US" sz="3200" b="1" i="1" dirty="0">
                <a:solidFill>
                  <a:srgbClr val="FF9900"/>
                </a:solidFill>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Third Test: A Godly Life:</a:t>
            </a:r>
          </a:p>
          <a:p>
            <a:r>
              <a:rPr lang="en-US" sz="2800" b="1" i="1" dirty="0">
                <a:solidFill>
                  <a:schemeClr val="tx1"/>
                </a:solidFill>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"The life of Mrs. White is an example worthy of emulation by all. ... She was a humble, devout disciple of Christ, and ever went about doing good. ... She was honored and respected by all who appreciate noble womanhood consecrated to unselfish labor for the uplifting and betterment of mankind.  Her death marks the calling of another noted leader of religious thought and one whose almost ninety years were full to overflowing with good deeds, kind words, and earnest prayers for all mankind.”</a:t>
            </a:r>
          </a:p>
          <a:p>
            <a:r>
              <a:rPr lang="en-US" sz="2800" dirty="0">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Star (St. Helena, California), July 23, 1915</a:t>
            </a:r>
            <a:endParaRPr lang="en-US" sz="28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2989512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17365D-BF91-416F-9235-6CC579A925FD}"/>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662A7B62-B6BC-4D56-86ED-C5B8BAFF9FB2}"/>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056CDCD3-373C-47B2-AC4B-7BE8C0767DCA}"/>
              </a:ext>
            </a:extLst>
          </p:cNvPr>
          <p:cNvSpPr>
            <a:spLocks noGrp="1"/>
          </p:cNvSpPr>
          <p:nvPr>
            <p:ph sz="half" idx="2"/>
          </p:nvPr>
        </p:nvSpPr>
        <p:spPr/>
        <p:txBody>
          <a:bodyPr/>
          <a:lstStyle/>
          <a:p>
            <a:endParaRPr lang="en-US" dirty="0"/>
          </a:p>
        </p:txBody>
      </p:sp>
      <p:sp>
        <p:nvSpPr>
          <p:cNvPr id="5" name="Text Placeholder 4">
            <a:extLst>
              <a:ext uri="{FF2B5EF4-FFF2-40B4-BE49-F238E27FC236}">
                <a16:creationId xmlns:a16="http://schemas.microsoft.com/office/drawing/2014/main" id="{0F69A3B7-7348-4E04-90DA-566A15F9DC69}"/>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9FB13104-5763-49CB-A1B5-F5FE692F5235}"/>
              </a:ext>
            </a:extLst>
          </p:cNvPr>
          <p:cNvSpPr>
            <a:spLocks noGrp="1"/>
          </p:cNvSpPr>
          <p:nvPr>
            <p:ph sz="quarter" idx="4"/>
          </p:nvPr>
        </p:nvSpPr>
        <p:spPr/>
        <p:txBody>
          <a:bodyPr/>
          <a:lstStyle/>
          <a:p>
            <a:endParaRPr lang="en-US"/>
          </a:p>
        </p:txBody>
      </p:sp>
      <p:sp>
        <p:nvSpPr>
          <p:cNvPr id="7" name="Rectangle 6">
            <a:extLst>
              <a:ext uri="{FF2B5EF4-FFF2-40B4-BE49-F238E27FC236}">
                <a16:creationId xmlns:a16="http://schemas.microsoft.com/office/drawing/2014/main" id="{22E74FBC-8D22-42D2-903F-9EDBFFA36B6F}"/>
              </a:ext>
            </a:extLst>
          </p:cNvPr>
          <p:cNvSpPr/>
          <p:nvPr/>
        </p:nvSpPr>
        <p:spPr>
          <a:xfrm>
            <a:off x="0" y="0"/>
            <a:ext cx="9143999" cy="5143499"/>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marL="0" marR="0">
              <a:spcBef>
                <a:spcPts val="0"/>
              </a:spcBef>
              <a:spcAft>
                <a:spcPts val="0"/>
              </a:spcAft>
            </a:pPr>
            <a:r>
              <a:rPr lang="en-US" sz="2800" b="1" dirty="0">
                <a:solidFill>
                  <a:srgbClr val="FF9900"/>
                </a:solidFill>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Fourth Test--Accurate Prophecies:</a:t>
            </a:r>
          </a:p>
          <a:p>
            <a:pPr marL="0" marR="0">
              <a:spcBef>
                <a:spcPts val="0"/>
              </a:spcBef>
              <a:spcAft>
                <a:spcPts val="0"/>
              </a:spcAft>
            </a:pPr>
            <a:endParaRPr lang="en-US" sz="2800" dirty="0">
              <a:effectLst>
                <a:outerShdw blurRad="38100" dist="38100" dir="2700000" algn="tl">
                  <a:srgbClr val="000000">
                    <a:alpha val="43137"/>
                  </a:srgbClr>
                </a:outerShdw>
              </a:effectLst>
              <a:latin typeface="Courier New" panose="02070309020205020404" pitchFamily="49" charset="0"/>
              <a:ea typeface="Times New Roman" panose="02020603050405020304" pitchFamily="18" charset="0"/>
            </a:endParaRPr>
          </a:p>
          <a:p>
            <a:pPr marL="0" marR="0">
              <a:spcBef>
                <a:spcPts val="0"/>
              </a:spcBef>
              <a:spcAft>
                <a:spcPts val="0"/>
              </a:spcAft>
            </a:pPr>
            <a:r>
              <a:rPr lang="en-US" sz="2800" b="1" dirty="0">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Dr. Clive </a:t>
            </a:r>
            <a:r>
              <a:rPr lang="en-US" sz="2800" b="1" dirty="0" err="1">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McCay</a:t>
            </a:r>
            <a:r>
              <a:rPr lang="en-US" sz="2800" b="1" dirty="0">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 former professor of nutrition at Cornell University, confirmed the accuracy of Ellen White's writings in the field of nutrition:  </a:t>
            </a:r>
          </a:p>
          <a:p>
            <a:pPr marL="0" marR="0">
              <a:spcBef>
                <a:spcPts val="0"/>
              </a:spcBef>
              <a:spcAft>
                <a:spcPts val="0"/>
              </a:spcAft>
            </a:pPr>
            <a:endParaRPr lang="en-US" sz="2800" b="1" i="1" dirty="0">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endParaRPr>
          </a:p>
          <a:p>
            <a:pPr marL="0" marR="0">
              <a:spcBef>
                <a:spcPts val="0"/>
              </a:spcBef>
              <a:spcAft>
                <a:spcPts val="0"/>
              </a:spcAft>
            </a:pPr>
            <a:r>
              <a:rPr lang="en-US" sz="2800" b="1" i="1" dirty="0">
                <a:solidFill>
                  <a:schemeClr val="tx1"/>
                </a:solidFill>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"In spite of the fact that the works of Mrs. White were written long before the advent of modern scientific nutrition, no better overall guide is available today.“</a:t>
            </a:r>
            <a:endParaRPr lang="en-US" sz="2800" b="1" i="1" baseline="30000" dirty="0">
              <a:solidFill>
                <a:schemeClr val="tx1"/>
              </a:solidFill>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endParaRPr>
          </a:p>
          <a:p>
            <a:pPr marL="0" marR="0">
              <a:spcBef>
                <a:spcPts val="0"/>
              </a:spcBef>
              <a:spcAft>
                <a:spcPts val="0"/>
              </a:spcAft>
            </a:pPr>
            <a:endParaRPr lang="en-US" sz="2800" b="1" i="1" baseline="30000" dirty="0">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endParaRPr>
          </a:p>
          <a:p>
            <a:pPr marL="0" marR="0">
              <a:spcBef>
                <a:spcPts val="0"/>
              </a:spcBef>
              <a:spcAft>
                <a:spcPts val="0"/>
              </a:spcAft>
            </a:pPr>
            <a:r>
              <a:rPr lang="en-US" sz="2800" dirty="0">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Clive M. </a:t>
            </a:r>
            <a:r>
              <a:rPr lang="en-US" sz="2800" dirty="0" err="1">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McCay</a:t>
            </a:r>
            <a:r>
              <a:rPr lang="en-US" sz="2800" dirty="0">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 “A Nutritional Authority Discusses Mrs. E.G. White,” Review and Herald, February 26, 1959, p. 10.</a:t>
            </a:r>
            <a:endParaRPr lang="en-US" sz="2800" dirty="0">
              <a:effectLst>
                <a:outerShdw blurRad="38100" dist="38100" dir="2700000" algn="tl">
                  <a:srgbClr val="000000">
                    <a:alpha val="43137"/>
                  </a:srgbClr>
                </a:outerShdw>
              </a:effectLst>
              <a:latin typeface="Courier New" panose="02070309020205020404" pitchFamily="49" charset="0"/>
              <a:ea typeface="Times New Roman" panose="02020603050405020304" pitchFamily="18" charset="0"/>
            </a:endParaRPr>
          </a:p>
        </p:txBody>
      </p:sp>
    </p:spTree>
    <p:extLst>
      <p:ext uri="{BB962C8B-B14F-4D97-AF65-F5344CB8AC3E}">
        <p14:creationId xmlns:p14="http://schemas.microsoft.com/office/powerpoint/2010/main" val="7024790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E1D251-BA72-439B-BCE8-CAE4CA102B3C}"/>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12.  Whose counsel do we reject when we reject the words of a true prophet?</a:t>
            </a:r>
            <a:br>
              <a:rPr lang="en-US" dirty="0">
                <a:effectLst/>
              </a:rPr>
            </a:br>
            <a:endParaRPr lang="en-US" dirty="0"/>
          </a:p>
        </p:txBody>
      </p:sp>
      <p:sp>
        <p:nvSpPr>
          <p:cNvPr id="3" name="Text Placeholder 2">
            <a:extLst>
              <a:ext uri="{FF2B5EF4-FFF2-40B4-BE49-F238E27FC236}">
                <a16:creationId xmlns:a16="http://schemas.microsoft.com/office/drawing/2014/main" id="{585D9440-549B-4D25-9BE4-EB93B62000AA}"/>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C2179944-376F-4159-877F-2829026BD946}"/>
              </a:ext>
            </a:extLst>
          </p:cNvPr>
          <p:cNvSpPr>
            <a:spLocks noGrp="1"/>
          </p:cNvSpPr>
          <p:nvPr>
            <p:ph sz="half" idx="2"/>
          </p:nvPr>
        </p:nvSpPr>
        <p:spPr>
          <a:xfrm>
            <a:off x="457199" y="1631156"/>
            <a:ext cx="5315919" cy="3512344"/>
          </a:xfrm>
        </p:spPr>
        <p:txBody>
          <a:bodyPr>
            <a:normAutofit/>
          </a:bodyPr>
          <a:lstStyle/>
          <a:p>
            <a:r>
              <a:rPr lang="en-US" sz="2800" b="1" i="1" dirty="0">
                <a:solidFill>
                  <a:srgbClr val="FFC000"/>
                </a:solidFill>
                <a:effectLst>
                  <a:outerShdw blurRad="38100" dist="38100" dir="2700000" algn="tl">
                    <a:srgbClr val="000000">
                      <a:alpha val="43137"/>
                    </a:srgbClr>
                  </a:outerShdw>
                </a:effectLst>
              </a:rPr>
              <a:t>Luke 7:28-30</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 there is not a greater prophet than John the Baptist: … And when all the people heard Him, even the tax collectors justified God, …But the Pharisees and lawyers </a:t>
            </a:r>
            <a:r>
              <a:rPr lang="en-US" sz="2800" i="1" u="sng" dirty="0">
                <a:solidFill>
                  <a:srgbClr val="FF9900"/>
                </a:solidFill>
                <a:effectLst>
                  <a:outerShdw blurRad="38100" dist="38100" dir="2700000" algn="tl">
                    <a:srgbClr val="000000">
                      <a:alpha val="43137"/>
                    </a:srgbClr>
                  </a:outerShdw>
                </a:effectLst>
              </a:rPr>
              <a:t>rejected</a:t>
            </a:r>
            <a:r>
              <a:rPr lang="en-US" sz="2800" i="1" dirty="0">
                <a:effectLst>
                  <a:outerShdw blurRad="38100" dist="38100" dir="2700000" algn="tl">
                    <a:srgbClr val="000000">
                      <a:alpha val="43137"/>
                    </a:srgbClr>
                  </a:outerShdw>
                </a:effectLst>
              </a:rPr>
              <a:t> the will of God for themselves, not having been baptized by him.</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5784F98A-815F-4AF7-9A7F-AB602B931A7C}"/>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32734FC3-249B-4043-AECF-70D1E949FE8E}"/>
              </a:ext>
            </a:extLst>
          </p:cNvPr>
          <p:cNvSpPr>
            <a:spLocks noGrp="1"/>
          </p:cNvSpPr>
          <p:nvPr>
            <p:ph sz="quarter" idx="4"/>
          </p:nvPr>
        </p:nvSpPr>
        <p:spPr/>
        <p:txBody>
          <a:bodyPr>
            <a:normAutofit/>
          </a:bodyPr>
          <a:lstStyle/>
          <a:p>
            <a:endParaRPr lang="en-US"/>
          </a:p>
        </p:txBody>
      </p:sp>
    </p:spTree>
    <p:extLst>
      <p:ext uri="{BB962C8B-B14F-4D97-AF65-F5344CB8AC3E}">
        <p14:creationId xmlns:p14="http://schemas.microsoft.com/office/powerpoint/2010/main" val="2704698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E7D90D-8D63-461C-AB2B-D760694DF83B}"/>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52CC65E2-90B5-4362-B416-91D47761F1DB}"/>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713BC8B5-668F-42C6-945E-C7A8C0FBABD6}"/>
              </a:ext>
            </a:extLst>
          </p:cNvPr>
          <p:cNvSpPr>
            <a:spLocks noGrp="1"/>
          </p:cNvSpPr>
          <p:nvPr>
            <p:ph sz="half" idx="2"/>
          </p:nvPr>
        </p:nvSpPr>
        <p:spPr>
          <a:xfrm>
            <a:off x="457200" y="1631156"/>
            <a:ext cx="5323668" cy="3235312"/>
          </a:xfrm>
        </p:spPr>
        <p:txBody>
          <a:bodyPr/>
          <a:lstStyle/>
          <a:p>
            <a:r>
              <a:rPr lang="en-US" sz="2800" b="1" i="1" dirty="0">
                <a:solidFill>
                  <a:srgbClr val="FF9900"/>
                </a:solidFill>
              </a:rPr>
              <a:t>Are you willing to </a:t>
            </a:r>
            <a:r>
              <a:rPr lang="en-US" sz="2800" b="1" i="1">
                <a:solidFill>
                  <a:srgbClr val="FF9900"/>
                </a:solidFill>
              </a:rPr>
              <a:t>test a modern prophet </a:t>
            </a:r>
            <a:r>
              <a:rPr lang="en-US" sz="2800" b="1" i="1" dirty="0">
                <a:solidFill>
                  <a:srgbClr val="FF9900"/>
                </a:solidFill>
              </a:rPr>
              <a:t>by the Bible and if  found true, </a:t>
            </a:r>
            <a:r>
              <a:rPr lang="en-US" sz="3200" b="1" i="1" dirty="0">
                <a:solidFill>
                  <a:srgbClr val="FF9900"/>
                </a:solidFill>
                <a:effectLst>
                  <a:outerShdw blurRad="38100" dist="38100" dir="2700000" algn="tl">
                    <a:srgbClr val="000000">
                      <a:alpha val="43137"/>
                    </a:srgbClr>
                  </a:outerShdw>
                </a:effectLst>
                <a:latin typeface="+mj-lt"/>
                <a:ea typeface="MS Mincho" panose="02020609040205080304" pitchFamily="49" charset="-128"/>
              </a:rPr>
              <a:t>follow the counsel that God has given through them?</a:t>
            </a:r>
            <a:endParaRPr lang="en-US" sz="3200" dirty="0">
              <a:solidFill>
                <a:srgbClr val="FF9900"/>
              </a:solidFill>
              <a:effectLst>
                <a:outerShdw blurRad="38100" dist="38100" dir="2700000" algn="tl">
                  <a:srgbClr val="000000">
                    <a:alpha val="43137"/>
                  </a:srgbClr>
                </a:outerShdw>
              </a:effectLst>
              <a:latin typeface="+mj-lt"/>
              <a:ea typeface="Times New Roman" panose="02020603050405020304" pitchFamily="18" charset="0"/>
            </a:endParaRPr>
          </a:p>
          <a:p>
            <a:endParaRPr lang="en-US" sz="2800" dirty="0">
              <a:solidFill>
                <a:srgbClr val="FF9900"/>
              </a:solidFill>
            </a:endParaRPr>
          </a:p>
          <a:p>
            <a:endParaRPr lang="en-US" dirty="0"/>
          </a:p>
        </p:txBody>
      </p:sp>
      <p:sp>
        <p:nvSpPr>
          <p:cNvPr id="5" name="Text Placeholder 4">
            <a:extLst>
              <a:ext uri="{FF2B5EF4-FFF2-40B4-BE49-F238E27FC236}">
                <a16:creationId xmlns:a16="http://schemas.microsoft.com/office/drawing/2014/main" id="{F39F3552-BB18-491C-A469-4F95213CDD99}"/>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8707F63D-D11F-46DA-95C1-1797F33C9BD3}"/>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27624457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C30EC9-E77F-46D9-9EDF-5F2E93A0A06A}"/>
              </a:ext>
            </a:extLst>
          </p:cNvPr>
          <p:cNvSpPr>
            <a:spLocks noGrp="1"/>
          </p:cNvSpPr>
          <p:nvPr>
            <p:ph type="title"/>
          </p:nvPr>
        </p:nvSpPr>
        <p:spPr/>
        <p:txBody>
          <a:bodyPr>
            <a:normAutofit fontScale="90000"/>
          </a:bodyPr>
          <a:lstStyle/>
          <a:p>
            <a:pPr algn="l"/>
            <a:r>
              <a:rPr lang="en-US" dirty="0">
                <a:effectLst/>
              </a:rPr>
              <a:t> </a:t>
            </a:r>
            <a:br>
              <a:rPr lang="en-US" dirty="0">
                <a:effectLst/>
              </a:rPr>
            </a:br>
            <a:r>
              <a:rPr lang="en-US" sz="3100" dirty="0">
                <a:solidFill>
                  <a:srgbClr val="00B0F0"/>
                </a:solidFill>
                <a:effectLst>
                  <a:outerShdw blurRad="38100" dist="38100" dir="2700000" algn="tl">
                    <a:srgbClr val="000000">
                      <a:alpha val="43137"/>
                    </a:srgbClr>
                  </a:outerShdw>
                </a:effectLst>
              </a:rPr>
              <a:t>1. To whom does the Lord reveal His plans?</a:t>
            </a:r>
            <a:br>
              <a:rPr lang="en-US" dirty="0">
                <a:effectLst/>
              </a:rPr>
            </a:br>
            <a:endParaRPr lang="en-US" dirty="0"/>
          </a:p>
        </p:txBody>
      </p:sp>
      <p:sp>
        <p:nvSpPr>
          <p:cNvPr id="3" name="Text Placeholder 2">
            <a:extLst>
              <a:ext uri="{FF2B5EF4-FFF2-40B4-BE49-F238E27FC236}">
                <a16:creationId xmlns:a16="http://schemas.microsoft.com/office/drawing/2014/main" id="{CCFF5793-28DF-4E17-8A06-9F8EAC756B26}"/>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A31DC82C-BDAB-4608-B3BE-AD5BFE8621DA}"/>
              </a:ext>
            </a:extLst>
          </p:cNvPr>
          <p:cNvSpPr>
            <a:spLocks noGrp="1"/>
          </p:cNvSpPr>
          <p:nvPr>
            <p:ph sz="half" idx="2"/>
          </p:nvPr>
        </p:nvSpPr>
        <p:spPr>
          <a:xfrm>
            <a:off x="457200" y="1631156"/>
            <a:ext cx="5408908" cy="2963466"/>
          </a:xfrm>
        </p:spPr>
        <p:txBody>
          <a:bodyPr/>
          <a:lstStyle/>
          <a:p>
            <a:r>
              <a:rPr lang="en-US" sz="2800" b="1" i="1" dirty="0">
                <a:solidFill>
                  <a:srgbClr val="FFC000"/>
                </a:solidFill>
              </a:rPr>
              <a:t>Amos 3:7</a:t>
            </a:r>
            <a:r>
              <a:rPr lang="en-US" sz="2800" b="1" dirty="0">
                <a:solidFill>
                  <a:srgbClr val="FFC000"/>
                </a:solidFill>
              </a:rPr>
              <a:t> </a:t>
            </a:r>
            <a:r>
              <a:rPr lang="en-US" sz="2800" i="1" dirty="0">
                <a:solidFill>
                  <a:srgbClr val="FFC000"/>
                </a:solidFill>
              </a:rPr>
              <a:t> </a:t>
            </a:r>
            <a:r>
              <a:rPr lang="en-US" sz="2800" i="1" dirty="0"/>
              <a:t>Surely the Lord GOD does nothing, Unless He reveals His secret to His servants the </a:t>
            </a:r>
            <a:r>
              <a:rPr lang="en-US" sz="2800" i="1" u="sng" dirty="0">
                <a:solidFill>
                  <a:srgbClr val="FF9900"/>
                </a:solidFill>
              </a:rPr>
              <a:t>prophet</a:t>
            </a:r>
            <a:r>
              <a:rPr lang="en-US" sz="2800" i="1" dirty="0">
                <a:solidFill>
                  <a:srgbClr val="FF9900"/>
                </a:solidFill>
              </a:rPr>
              <a:t>s</a:t>
            </a:r>
            <a:r>
              <a:rPr lang="en-US" sz="2800" i="1" dirty="0"/>
              <a:t>.</a:t>
            </a:r>
            <a:endParaRPr lang="en-US" sz="2800" dirty="0"/>
          </a:p>
          <a:p>
            <a:endParaRPr lang="en-US" sz="32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AC5B81A7-7385-4595-A8BC-9D8C36173BFB}"/>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1886F509-0CEB-43B7-9638-C21E586BB8CD}"/>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32175669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22458D-5DB6-488C-9409-392BF806B2B4}"/>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2. Will there be both true and false prophets in the last days?</a:t>
            </a:r>
            <a:br>
              <a:rPr lang="en-US" dirty="0">
                <a:effectLst/>
              </a:rPr>
            </a:br>
            <a:endParaRPr lang="en-US" dirty="0"/>
          </a:p>
        </p:txBody>
      </p:sp>
      <p:sp>
        <p:nvSpPr>
          <p:cNvPr id="3" name="Text Placeholder 2">
            <a:extLst>
              <a:ext uri="{FF2B5EF4-FFF2-40B4-BE49-F238E27FC236}">
                <a16:creationId xmlns:a16="http://schemas.microsoft.com/office/drawing/2014/main" id="{B30E5B36-5E41-4C60-AD1F-7F7ECF424368}"/>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7666FFC6-49E7-4D04-9888-30704FDC04F0}"/>
              </a:ext>
            </a:extLst>
          </p:cNvPr>
          <p:cNvSpPr>
            <a:spLocks noGrp="1"/>
          </p:cNvSpPr>
          <p:nvPr>
            <p:ph sz="half" idx="2"/>
          </p:nvPr>
        </p:nvSpPr>
        <p:spPr>
          <a:xfrm>
            <a:off x="457199" y="1151335"/>
            <a:ext cx="5494149" cy="3992165"/>
          </a:xfrm>
        </p:spPr>
        <p:txBody>
          <a:bodyPr/>
          <a:lstStyle/>
          <a:p>
            <a:r>
              <a:rPr lang="en-US" sz="2800" b="1" i="1" dirty="0">
                <a:solidFill>
                  <a:srgbClr val="FFC000"/>
                </a:solidFill>
                <a:effectLst>
                  <a:outerShdw blurRad="38100" dist="38100" dir="2700000" algn="tl">
                    <a:srgbClr val="000000">
                      <a:alpha val="43137"/>
                    </a:srgbClr>
                  </a:outerShdw>
                </a:effectLst>
              </a:rPr>
              <a:t>Matthew 24:11</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Then many </a:t>
            </a:r>
            <a:r>
              <a:rPr lang="en-US" sz="2800" i="1" u="sng" dirty="0">
                <a:solidFill>
                  <a:srgbClr val="FF9900"/>
                </a:solidFill>
                <a:effectLst>
                  <a:outerShdw blurRad="38100" dist="38100" dir="2700000" algn="tl">
                    <a:srgbClr val="000000">
                      <a:alpha val="43137"/>
                    </a:srgbClr>
                  </a:outerShdw>
                </a:effectLst>
              </a:rPr>
              <a:t>false</a:t>
            </a:r>
            <a:r>
              <a:rPr lang="en-US" sz="2800" i="1" dirty="0">
                <a:effectLst>
                  <a:outerShdw blurRad="38100" dist="38100" dir="2700000" algn="tl">
                    <a:srgbClr val="000000">
                      <a:alpha val="43137"/>
                    </a:srgbClr>
                  </a:outerShdw>
                </a:effectLst>
              </a:rPr>
              <a:t> prophets will rise up and deceive many.</a:t>
            </a:r>
            <a:endParaRPr lang="en-US" sz="2800" dirty="0">
              <a:effectLst>
                <a:outerShdw blurRad="38100" dist="38100" dir="2700000" algn="tl">
                  <a:srgbClr val="000000">
                    <a:alpha val="43137"/>
                  </a:srgbClr>
                </a:outerShdw>
              </a:effectLst>
            </a:endParaRPr>
          </a:p>
          <a:p>
            <a:r>
              <a:rPr lang="en-US" sz="2800" b="1" i="1" dirty="0">
                <a:solidFill>
                  <a:srgbClr val="FFC000"/>
                </a:solidFill>
                <a:effectLst>
                  <a:outerShdw blurRad="38100" dist="38100" dir="2700000" algn="tl">
                    <a:srgbClr val="000000">
                      <a:alpha val="43137"/>
                    </a:srgbClr>
                  </a:outerShdw>
                </a:effectLst>
              </a:rPr>
              <a:t>Acts 2:17</a:t>
            </a:r>
            <a:r>
              <a:rPr lang="en-US" sz="2800"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“And it shall come to pass in the last days,” says God, “That I will pour out of My Spirit on all flesh; Your sons and your daughters shall </a:t>
            </a:r>
            <a:r>
              <a:rPr lang="en-US" sz="2800" i="1" u="sng" dirty="0">
                <a:solidFill>
                  <a:srgbClr val="FF9900"/>
                </a:solidFill>
                <a:effectLst>
                  <a:outerShdw blurRad="38100" dist="38100" dir="2700000" algn="tl">
                    <a:srgbClr val="000000">
                      <a:alpha val="43137"/>
                    </a:srgbClr>
                  </a:outerShdw>
                </a:effectLst>
              </a:rPr>
              <a:t>prophesy</a:t>
            </a:r>
            <a:r>
              <a:rPr lang="en-US" sz="2800" i="1" u="sng" dirty="0">
                <a:solidFill>
                  <a:schemeClr val="bg1"/>
                </a:solidFill>
                <a:effectLst>
                  <a:outerShdw blurRad="38100" dist="38100" dir="2700000" algn="tl">
                    <a:srgbClr val="000000">
                      <a:alpha val="43137"/>
                    </a:srgbClr>
                  </a:outerShdw>
                </a:effectLst>
              </a:rPr>
              <a:t>,…</a:t>
            </a:r>
            <a:r>
              <a:rPr lang="en-US" sz="2800" i="1" dirty="0">
                <a:effectLst>
                  <a:outerShdw blurRad="38100" dist="38100" dir="2700000" algn="tl">
                    <a:srgbClr val="000000">
                      <a:alpha val="43137"/>
                    </a:srgbClr>
                  </a:outerShdw>
                </a:effectLst>
              </a:rPr>
              <a:t>”</a:t>
            </a:r>
            <a:r>
              <a:rPr lang="en-US" sz="2800" dirty="0">
                <a:effectLst>
                  <a:outerShdw blurRad="38100" dist="38100" dir="2700000" algn="tl">
                    <a:srgbClr val="000000">
                      <a:alpha val="43137"/>
                    </a:srgbClr>
                  </a:outerShdw>
                </a:effectLst>
              </a:rPr>
              <a:t>  </a:t>
            </a:r>
          </a:p>
          <a:p>
            <a:endParaRPr lang="en-US" dirty="0"/>
          </a:p>
        </p:txBody>
      </p:sp>
      <p:sp>
        <p:nvSpPr>
          <p:cNvPr id="5" name="Text Placeholder 4">
            <a:extLst>
              <a:ext uri="{FF2B5EF4-FFF2-40B4-BE49-F238E27FC236}">
                <a16:creationId xmlns:a16="http://schemas.microsoft.com/office/drawing/2014/main" id="{56C4FFFC-D4E7-4EE5-A6E7-B0AF4F9BD2DF}"/>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BD065F9C-1FB7-4D6C-901B-80E1C55824CE}"/>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20850814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6782E-7778-4EA5-B6F2-0EEADCCA4CAE}"/>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3.  What types of false prophets are specifically condemned in the Bible?</a:t>
            </a:r>
            <a:br>
              <a:rPr lang="en-US" dirty="0">
                <a:effectLst/>
              </a:rPr>
            </a:br>
            <a:endParaRPr lang="en-US" dirty="0"/>
          </a:p>
        </p:txBody>
      </p:sp>
      <p:sp>
        <p:nvSpPr>
          <p:cNvPr id="3" name="Text Placeholder 2">
            <a:extLst>
              <a:ext uri="{FF2B5EF4-FFF2-40B4-BE49-F238E27FC236}">
                <a16:creationId xmlns:a16="http://schemas.microsoft.com/office/drawing/2014/main" id="{E45F34EA-1C69-4C3D-B14E-DB003EEACEFA}"/>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B113F7D0-BF02-4B99-94F7-4CE8B98CE536}"/>
              </a:ext>
            </a:extLst>
          </p:cNvPr>
          <p:cNvSpPr>
            <a:spLocks noGrp="1"/>
          </p:cNvSpPr>
          <p:nvPr>
            <p:ph sz="half" idx="2"/>
          </p:nvPr>
        </p:nvSpPr>
        <p:spPr>
          <a:xfrm>
            <a:off x="457199" y="1151335"/>
            <a:ext cx="5253925" cy="3992165"/>
          </a:xfrm>
        </p:spPr>
        <p:txBody>
          <a:bodyPr>
            <a:normAutofit/>
          </a:bodyPr>
          <a:lstStyle/>
          <a:p>
            <a:r>
              <a:rPr lang="en-US" sz="2800" dirty="0">
                <a:effectLst>
                  <a:outerShdw blurRad="38100" dist="38100" dir="2700000" algn="tl">
                    <a:srgbClr val="000000">
                      <a:alpha val="43137"/>
                    </a:srgbClr>
                  </a:outerShdw>
                </a:effectLst>
              </a:rPr>
              <a:t>A.  </a:t>
            </a:r>
            <a:r>
              <a:rPr lang="en-US" sz="2800" i="1" dirty="0">
                <a:effectLst>
                  <a:outerShdw blurRad="38100" dist="38100" dir="2700000" algn="tl">
                    <a:srgbClr val="000000">
                      <a:alpha val="43137"/>
                    </a:srgbClr>
                  </a:outerShdw>
                </a:effectLst>
              </a:rPr>
              <a:t>One ... that </a:t>
            </a:r>
            <a:r>
              <a:rPr lang="en-US" sz="2800" i="1" dirty="0" err="1">
                <a:effectLst>
                  <a:outerShdw blurRad="38100" dist="38100" dir="2700000" algn="tl">
                    <a:srgbClr val="000000">
                      <a:alpha val="43137"/>
                    </a:srgbClr>
                  </a:outerShdw>
                </a:effectLst>
              </a:rPr>
              <a:t>useth</a:t>
            </a:r>
            <a:r>
              <a:rPr lang="en-US" sz="2800" dirty="0">
                <a:effectLst>
                  <a:outerShdw blurRad="38100" dist="38100" dir="2700000" algn="tl">
                    <a:srgbClr val="000000">
                      <a:alpha val="43137"/>
                    </a:srgbClr>
                  </a:outerShdw>
                </a:effectLst>
              </a:rPr>
              <a:t> </a:t>
            </a:r>
            <a:r>
              <a:rPr lang="en-US" sz="2800" i="1" u="sng" dirty="0">
                <a:solidFill>
                  <a:srgbClr val="FF9900"/>
                </a:solidFill>
                <a:effectLst>
                  <a:outerShdw blurRad="38100" dist="38100" dir="2700000" algn="tl">
                    <a:srgbClr val="000000">
                      <a:alpha val="43137"/>
                    </a:srgbClr>
                  </a:outerShdw>
                </a:effectLst>
              </a:rPr>
              <a:t>divination</a:t>
            </a:r>
            <a:r>
              <a:rPr lang="en-US" sz="2800" dirty="0">
                <a:effectLst>
                  <a:outerShdw blurRad="38100" dist="38100" dir="2700000" algn="tl">
                    <a:srgbClr val="000000">
                      <a:alpha val="43137"/>
                    </a:srgbClr>
                  </a:outerShdw>
                </a:effectLst>
              </a:rPr>
              <a:t> </a:t>
            </a:r>
            <a:r>
              <a:rPr lang="en-US" sz="2800" dirty="0">
                <a:solidFill>
                  <a:srgbClr val="92D050"/>
                </a:solidFill>
                <a:effectLst>
                  <a:outerShdw blurRad="38100" dist="38100" dir="2700000" algn="tl">
                    <a:srgbClr val="000000">
                      <a:alpha val="43137"/>
                    </a:srgbClr>
                  </a:outerShdw>
                </a:effectLst>
              </a:rPr>
              <a:t>[fortune teller]. </a:t>
            </a:r>
          </a:p>
          <a:p>
            <a:r>
              <a:rPr lang="en-US" sz="2800" dirty="0">
                <a:effectLst>
                  <a:outerShdw blurRad="38100" dist="38100" dir="2700000" algn="tl">
                    <a:srgbClr val="000000">
                      <a:alpha val="43137"/>
                    </a:srgbClr>
                  </a:outerShdw>
                </a:effectLst>
              </a:rPr>
              <a:t>B.  </a:t>
            </a:r>
            <a:r>
              <a:rPr lang="en-US" sz="2800" i="1" dirty="0">
                <a:effectLst>
                  <a:outerShdw blurRad="38100" dist="38100" dir="2700000" algn="tl">
                    <a:srgbClr val="000000">
                      <a:alpha val="43137"/>
                    </a:srgbClr>
                  </a:outerShdw>
                </a:effectLst>
              </a:rPr>
              <a:t>An observer of</a:t>
            </a:r>
            <a:r>
              <a:rPr lang="en-US" sz="2800" i="1" u="sng" dirty="0">
                <a:solidFill>
                  <a:srgbClr val="FF9900"/>
                </a:solidFill>
                <a:effectLst>
                  <a:outerShdw blurRad="38100" dist="38100" dir="2700000" algn="tl">
                    <a:srgbClr val="000000">
                      <a:alpha val="43137"/>
                    </a:srgbClr>
                  </a:outerShdw>
                </a:effectLst>
              </a:rPr>
              <a:t> times</a:t>
            </a:r>
            <a:r>
              <a:rPr lang="en-US" sz="2800" i="1" dirty="0">
                <a:solidFill>
                  <a:srgbClr val="FF9900"/>
                </a:solidFill>
                <a:effectLst>
                  <a:outerShdw blurRad="38100" dist="38100" dir="2700000" algn="tl">
                    <a:srgbClr val="000000">
                      <a:alpha val="43137"/>
                    </a:srgbClr>
                  </a:outerShdw>
                </a:effectLst>
              </a:rPr>
              <a:t> </a:t>
            </a:r>
            <a:r>
              <a:rPr lang="en-US" sz="2800" dirty="0">
                <a:solidFill>
                  <a:srgbClr val="92D050"/>
                </a:solidFill>
                <a:effectLst>
                  <a:outerShdw blurRad="38100" dist="38100" dir="2700000" algn="tl">
                    <a:srgbClr val="000000">
                      <a:alpha val="43137"/>
                    </a:srgbClr>
                  </a:outerShdw>
                </a:effectLst>
              </a:rPr>
              <a:t>[astrologer]. </a:t>
            </a:r>
          </a:p>
          <a:p>
            <a:r>
              <a:rPr lang="en-US" sz="2800" dirty="0">
                <a:effectLst>
                  <a:outerShdw blurRad="38100" dist="38100" dir="2700000" algn="tl">
                    <a:srgbClr val="000000">
                      <a:alpha val="43137"/>
                    </a:srgbClr>
                  </a:outerShdw>
                </a:effectLst>
              </a:rPr>
              <a:t>C.  </a:t>
            </a:r>
            <a:r>
              <a:rPr lang="en-US" sz="2800" i="1" dirty="0">
                <a:effectLst>
                  <a:outerShdw blurRad="38100" dist="38100" dir="2700000" algn="tl">
                    <a:srgbClr val="000000">
                      <a:alpha val="43137"/>
                    </a:srgbClr>
                  </a:outerShdw>
                </a:effectLst>
              </a:rPr>
              <a:t>An </a:t>
            </a:r>
            <a:r>
              <a:rPr lang="en-US" sz="2800" i="1" u="sng" dirty="0">
                <a:solidFill>
                  <a:srgbClr val="FF9900"/>
                </a:solidFill>
                <a:effectLst>
                  <a:outerShdw blurRad="38100" dist="38100" dir="2700000" algn="tl">
                    <a:srgbClr val="000000">
                      <a:alpha val="43137"/>
                    </a:srgbClr>
                  </a:outerShdw>
                </a:effectLst>
              </a:rPr>
              <a:t>enchanter</a:t>
            </a:r>
            <a:r>
              <a:rPr lang="en-US" sz="2800" dirty="0">
                <a:effectLst>
                  <a:outerShdw blurRad="38100" dist="38100" dir="2700000" algn="tl">
                    <a:srgbClr val="000000">
                      <a:alpha val="43137"/>
                    </a:srgbClr>
                  </a:outerShdw>
                </a:effectLst>
              </a:rPr>
              <a:t> </a:t>
            </a:r>
            <a:r>
              <a:rPr lang="en-US" sz="2800" dirty="0">
                <a:solidFill>
                  <a:srgbClr val="92D050"/>
                </a:solidFill>
                <a:effectLst>
                  <a:outerShdw blurRad="38100" dist="38100" dir="2700000" algn="tl">
                    <a:srgbClr val="000000">
                      <a:alpha val="43137"/>
                    </a:srgbClr>
                  </a:outerShdw>
                </a:effectLst>
              </a:rPr>
              <a:t>[magician]. </a:t>
            </a:r>
          </a:p>
          <a:p>
            <a:r>
              <a:rPr lang="en-US" sz="2800" dirty="0">
                <a:effectLst>
                  <a:outerShdw blurRad="38100" dist="38100" dir="2700000" algn="tl">
                    <a:srgbClr val="000000">
                      <a:alpha val="43137"/>
                    </a:srgbClr>
                  </a:outerShdw>
                </a:effectLst>
              </a:rPr>
              <a:t>D.  </a:t>
            </a:r>
            <a:r>
              <a:rPr lang="en-US" sz="2800" i="1" dirty="0">
                <a:effectLst>
                  <a:outerShdw blurRad="38100" dist="38100" dir="2700000" algn="tl">
                    <a:srgbClr val="000000">
                      <a:alpha val="43137"/>
                    </a:srgbClr>
                  </a:outerShdw>
                </a:effectLst>
              </a:rPr>
              <a:t>A </a:t>
            </a:r>
            <a:r>
              <a:rPr lang="en-US" sz="2800" i="1" u="sng" dirty="0">
                <a:solidFill>
                  <a:srgbClr val="FF9900"/>
                </a:solidFill>
                <a:effectLst>
                  <a:outerShdw blurRad="38100" dist="38100" dir="2700000" algn="tl">
                    <a:srgbClr val="000000">
                      <a:alpha val="43137"/>
                    </a:srgbClr>
                  </a:outerShdw>
                </a:effectLst>
              </a:rPr>
              <a:t>witch</a:t>
            </a:r>
            <a:r>
              <a:rPr lang="en-US" sz="2800" dirty="0">
                <a:effectLst>
                  <a:outerShdw blurRad="38100" dist="38100" dir="2700000" algn="tl">
                    <a:srgbClr val="000000">
                      <a:alpha val="43137"/>
                    </a:srgbClr>
                  </a:outerShdw>
                </a:effectLst>
              </a:rPr>
              <a:t> </a:t>
            </a:r>
            <a:r>
              <a:rPr lang="en-US" sz="2800" dirty="0">
                <a:solidFill>
                  <a:srgbClr val="92D050"/>
                </a:solidFill>
                <a:effectLst>
                  <a:outerShdw blurRad="38100" dist="38100" dir="2700000" algn="tl">
                    <a:srgbClr val="000000">
                      <a:alpha val="43137"/>
                    </a:srgbClr>
                  </a:outerShdw>
                </a:effectLst>
              </a:rPr>
              <a:t>[female psychic]</a:t>
            </a:r>
            <a:r>
              <a:rPr lang="en-US" sz="2800" dirty="0">
                <a:effectLst>
                  <a:outerShdw blurRad="38100" dist="38100" dir="2700000" algn="tl">
                    <a:srgbClr val="000000">
                      <a:alpha val="43137"/>
                    </a:srgbClr>
                  </a:outerShdw>
                </a:effectLst>
              </a:rPr>
              <a:t>. </a:t>
            </a:r>
          </a:p>
          <a:p>
            <a:endParaRPr lang="en-US" dirty="0"/>
          </a:p>
        </p:txBody>
      </p:sp>
      <p:sp>
        <p:nvSpPr>
          <p:cNvPr id="5" name="Text Placeholder 4">
            <a:extLst>
              <a:ext uri="{FF2B5EF4-FFF2-40B4-BE49-F238E27FC236}">
                <a16:creationId xmlns:a16="http://schemas.microsoft.com/office/drawing/2014/main" id="{DA5E43D0-CD3D-4854-BC6A-531F9C6B0313}"/>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716099B0-27DA-46B7-8471-E5CC158431D4}"/>
              </a:ext>
            </a:extLst>
          </p:cNvPr>
          <p:cNvSpPr>
            <a:spLocks noGrp="1"/>
          </p:cNvSpPr>
          <p:nvPr>
            <p:ph sz="quarter" idx="4"/>
          </p:nvPr>
        </p:nvSpPr>
        <p:spPr>
          <a:xfrm>
            <a:off x="5928102" y="1631156"/>
            <a:ext cx="2758699" cy="2963466"/>
          </a:xfrm>
        </p:spPr>
        <p:txBody>
          <a:bodyPr>
            <a:normAutofit/>
          </a:bodyPr>
          <a:lstStyle/>
          <a:p>
            <a:endParaRPr lang="en-US" dirty="0"/>
          </a:p>
        </p:txBody>
      </p:sp>
    </p:spTree>
    <p:extLst>
      <p:ext uri="{BB962C8B-B14F-4D97-AF65-F5344CB8AC3E}">
        <p14:creationId xmlns:p14="http://schemas.microsoft.com/office/powerpoint/2010/main" val="18906729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EF7D06-2752-4436-8243-CE1870F910C2}"/>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D2CBA88D-F1B6-4453-B898-CAA09123EA8B}"/>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5C0938A5-1C9B-451F-8BEB-606630116B6E}"/>
              </a:ext>
            </a:extLst>
          </p:cNvPr>
          <p:cNvSpPr>
            <a:spLocks noGrp="1"/>
          </p:cNvSpPr>
          <p:nvPr>
            <p:ph sz="half" idx="2"/>
          </p:nvPr>
        </p:nvSpPr>
        <p:spPr>
          <a:xfrm>
            <a:off x="457200" y="1063229"/>
            <a:ext cx="5362414" cy="3874292"/>
          </a:xfrm>
        </p:spPr>
        <p:txBody>
          <a:bodyPr>
            <a:normAutofit/>
          </a:bodyPr>
          <a:lstStyle/>
          <a:p>
            <a:r>
              <a:rPr lang="en-US" sz="2800" dirty="0"/>
              <a:t>E.  </a:t>
            </a:r>
            <a:r>
              <a:rPr lang="en-US" sz="2800" i="1" dirty="0"/>
              <a:t>A </a:t>
            </a:r>
            <a:r>
              <a:rPr lang="en-US" sz="2800" i="1" u="sng" dirty="0">
                <a:solidFill>
                  <a:srgbClr val="FF9900"/>
                </a:solidFill>
              </a:rPr>
              <a:t>charmer</a:t>
            </a:r>
            <a:r>
              <a:rPr lang="en-US" sz="2800" dirty="0">
                <a:solidFill>
                  <a:srgbClr val="FF9900"/>
                </a:solidFill>
              </a:rPr>
              <a:t> </a:t>
            </a:r>
            <a:r>
              <a:rPr lang="en-US" sz="2800" dirty="0">
                <a:solidFill>
                  <a:srgbClr val="92D050"/>
                </a:solidFill>
              </a:rPr>
              <a:t>[person who casts spells or charms]</a:t>
            </a:r>
            <a:r>
              <a:rPr lang="en-US" sz="2800" dirty="0"/>
              <a:t>. </a:t>
            </a:r>
          </a:p>
          <a:p>
            <a:r>
              <a:rPr lang="en-US" sz="2800" dirty="0"/>
              <a:t>F.  </a:t>
            </a:r>
            <a:r>
              <a:rPr lang="en-US" sz="2800" i="1" dirty="0"/>
              <a:t>A </a:t>
            </a:r>
            <a:r>
              <a:rPr lang="en-US" sz="2800" i="1" u="sng" dirty="0">
                <a:solidFill>
                  <a:srgbClr val="FF9900"/>
                </a:solidFill>
              </a:rPr>
              <a:t>consulte</a:t>
            </a:r>
            <a:r>
              <a:rPr lang="en-US" sz="2800" i="1" dirty="0">
                <a:solidFill>
                  <a:srgbClr val="FF9900"/>
                </a:solidFill>
              </a:rPr>
              <a:t>r</a:t>
            </a:r>
            <a:r>
              <a:rPr lang="en-US" sz="2800" i="1" dirty="0"/>
              <a:t> with familiar spirits</a:t>
            </a:r>
            <a:r>
              <a:rPr lang="en-US" sz="2800" dirty="0"/>
              <a:t> </a:t>
            </a:r>
            <a:r>
              <a:rPr lang="en-US" sz="2800" dirty="0">
                <a:solidFill>
                  <a:srgbClr val="92D050"/>
                </a:solidFill>
              </a:rPr>
              <a:t>[spirit medium].  </a:t>
            </a:r>
          </a:p>
          <a:p>
            <a:r>
              <a:rPr lang="en-US" sz="2800" dirty="0"/>
              <a:t>G.  </a:t>
            </a:r>
            <a:r>
              <a:rPr lang="en-US" sz="2800" i="1" dirty="0"/>
              <a:t>A </a:t>
            </a:r>
            <a:r>
              <a:rPr lang="en-US" sz="2800" i="1" u="sng" dirty="0">
                <a:solidFill>
                  <a:srgbClr val="FF9900"/>
                </a:solidFill>
              </a:rPr>
              <a:t>wizard</a:t>
            </a:r>
            <a:r>
              <a:rPr lang="en-US" sz="2800" dirty="0"/>
              <a:t> </a:t>
            </a:r>
            <a:r>
              <a:rPr lang="en-US" sz="2800" dirty="0">
                <a:solidFill>
                  <a:srgbClr val="92D050"/>
                </a:solidFill>
              </a:rPr>
              <a:t>[male psychic]." </a:t>
            </a:r>
          </a:p>
          <a:p>
            <a:r>
              <a:rPr lang="en-US" sz="2800" dirty="0"/>
              <a:t>H.  </a:t>
            </a:r>
            <a:r>
              <a:rPr lang="en-US" sz="2800" i="1" dirty="0"/>
              <a:t>A </a:t>
            </a:r>
            <a:r>
              <a:rPr lang="en-US" sz="2800" i="1" u="sng" dirty="0">
                <a:solidFill>
                  <a:srgbClr val="FF9900"/>
                </a:solidFill>
              </a:rPr>
              <a:t>necromancer</a:t>
            </a:r>
            <a:r>
              <a:rPr lang="en-US" sz="2800" dirty="0"/>
              <a:t> </a:t>
            </a:r>
            <a:r>
              <a:rPr lang="en-US" sz="2800" dirty="0">
                <a:solidFill>
                  <a:srgbClr val="92D050"/>
                </a:solidFill>
              </a:rPr>
              <a:t>[person who claims to consult with the dead]</a:t>
            </a:r>
            <a:r>
              <a:rPr lang="en-US" sz="2800" dirty="0">
                <a:solidFill>
                  <a:schemeClr val="bg1"/>
                </a:solidFill>
              </a:rPr>
              <a:t>.</a:t>
            </a:r>
            <a:r>
              <a:rPr lang="en-US" sz="2800" dirty="0">
                <a:solidFill>
                  <a:srgbClr val="92D050"/>
                </a:solidFill>
              </a:rPr>
              <a:t> </a:t>
            </a:r>
          </a:p>
          <a:p>
            <a:endParaRPr lang="en-US" dirty="0"/>
          </a:p>
        </p:txBody>
      </p:sp>
      <p:sp>
        <p:nvSpPr>
          <p:cNvPr id="5" name="Text Placeholder 4">
            <a:extLst>
              <a:ext uri="{FF2B5EF4-FFF2-40B4-BE49-F238E27FC236}">
                <a16:creationId xmlns:a16="http://schemas.microsoft.com/office/drawing/2014/main" id="{D8539A43-BBCF-47F4-9029-5F8F8FC19328}"/>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B5CAB7E0-15CE-49C9-824C-3E466FF804AB}"/>
              </a:ext>
            </a:extLst>
          </p:cNvPr>
          <p:cNvSpPr>
            <a:spLocks noGrp="1"/>
          </p:cNvSpPr>
          <p:nvPr>
            <p:ph sz="quarter" idx="4"/>
          </p:nvPr>
        </p:nvSpPr>
        <p:spPr>
          <a:xfrm>
            <a:off x="8035871" y="1631156"/>
            <a:ext cx="650930" cy="2963466"/>
          </a:xfrm>
        </p:spPr>
        <p:txBody>
          <a:bodyPr>
            <a:normAutofit/>
          </a:bodyPr>
          <a:lstStyle/>
          <a:p>
            <a:endParaRPr lang="en-US" dirty="0"/>
          </a:p>
        </p:txBody>
      </p:sp>
    </p:spTree>
    <p:extLst>
      <p:ext uri="{BB962C8B-B14F-4D97-AF65-F5344CB8AC3E}">
        <p14:creationId xmlns:p14="http://schemas.microsoft.com/office/powerpoint/2010/main" val="28749400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98FD94-F18E-4F0C-A331-345BF15E7F0C}"/>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4.  Will God's end-time church have the gift of prophecy?</a:t>
            </a:r>
            <a:br>
              <a:rPr lang="en-US" dirty="0">
                <a:effectLst/>
              </a:rPr>
            </a:br>
            <a:endParaRPr lang="en-US" dirty="0"/>
          </a:p>
        </p:txBody>
      </p:sp>
      <p:sp>
        <p:nvSpPr>
          <p:cNvPr id="3" name="Text Placeholder 2">
            <a:extLst>
              <a:ext uri="{FF2B5EF4-FFF2-40B4-BE49-F238E27FC236}">
                <a16:creationId xmlns:a16="http://schemas.microsoft.com/office/drawing/2014/main" id="{6AC951B3-7D89-4DD2-86F6-856C7878DD63}"/>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E631B5AB-81F9-4C67-A88E-D68270AB90F5}"/>
              </a:ext>
            </a:extLst>
          </p:cNvPr>
          <p:cNvSpPr>
            <a:spLocks noGrp="1"/>
          </p:cNvSpPr>
          <p:nvPr>
            <p:ph sz="half" idx="2"/>
          </p:nvPr>
        </p:nvSpPr>
        <p:spPr>
          <a:xfrm>
            <a:off x="457199" y="1151335"/>
            <a:ext cx="5641384" cy="3992165"/>
          </a:xfrm>
        </p:spPr>
        <p:txBody>
          <a:bodyPr>
            <a:normAutofit fontScale="92500" lnSpcReduction="20000"/>
          </a:bodyPr>
          <a:lstStyle/>
          <a:p>
            <a:r>
              <a:rPr lang="en-US" sz="2800" b="1" i="1" dirty="0">
                <a:solidFill>
                  <a:srgbClr val="FFC000"/>
                </a:solidFill>
                <a:effectLst>
                  <a:outerShdw blurRad="38100" dist="38100" dir="2700000" algn="tl">
                    <a:srgbClr val="000000">
                      <a:alpha val="43137"/>
                    </a:srgbClr>
                  </a:outerShdw>
                </a:effectLst>
              </a:rPr>
              <a:t>Revelation 12:17</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And the dragon was enraged with the woman, and he went to make war with the rest of her offspring, who keep the commandments of God and have the</a:t>
            </a:r>
            <a:r>
              <a:rPr lang="en-US" sz="2800" i="1" u="sng" dirty="0">
                <a:solidFill>
                  <a:srgbClr val="FF9900"/>
                </a:solidFill>
                <a:effectLst>
                  <a:outerShdw blurRad="38100" dist="38100" dir="2700000" algn="tl">
                    <a:srgbClr val="000000">
                      <a:alpha val="43137"/>
                    </a:srgbClr>
                  </a:outerShdw>
                </a:effectLst>
              </a:rPr>
              <a:t> testimony</a:t>
            </a:r>
            <a:r>
              <a:rPr lang="en-US" sz="2800" i="1" dirty="0">
                <a:solidFill>
                  <a:srgbClr val="FF99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of </a:t>
            </a:r>
            <a:r>
              <a:rPr lang="en-US" sz="2800" i="1" u="sng" dirty="0">
                <a:solidFill>
                  <a:srgbClr val="FF9900"/>
                </a:solidFill>
                <a:effectLst>
                  <a:outerShdw blurRad="38100" dist="38100" dir="2700000" algn="tl">
                    <a:srgbClr val="000000">
                      <a:alpha val="43137"/>
                    </a:srgbClr>
                  </a:outerShdw>
                </a:effectLst>
              </a:rPr>
              <a:t>Jesus Christ</a:t>
            </a:r>
            <a:r>
              <a:rPr lang="en-US" sz="2800" i="1" dirty="0">
                <a:solidFill>
                  <a:srgbClr val="FF9900"/>
                </a:solidFill>
                <a:effectLst>
                  <a:outerShdw blurRad="38100" dist="38100" dir="2700000" algn="tl">
                    <a:srgbClr val="000000">
                      <a:alpha val="43137"/>
                    </a:srgbClr>
                  </a:outerShdw>
                </a:effectLst>
              </a:rPr>
              <a:t>.</a:t>
            </a:r>
            <a:endParaRPr lang="en-US" sz="2800" dirty="0">
              <a:solidFill>
                <a:srgbClr val="FF9900"/>
              </a:solidFill>
              <a:effectLst>
                <a:outerShdw blurRad="38100" dist="38100" dir="2700000" algn="tl">
                  <a:srgbClr val="000000">
                    <a:alpha val="43137"/>
                  </a:srgbClr>
                </a:outerShdw>
              </a:effectLst>
            </a:endParaRPr>
          </a:p>
          <a:p>
            <a:r>
              <a:rPr lang="en-US" sz="2800" b="1" i="1" dirty="0">
                <a:solidFill>
                  <a:srgbClr val="FFC000"/>
                </a:solidFill>
                <a:effectLst>
                  <a:outerShdw blurRad="38100" dist="38100" dir="2700000" algn="tl">
                    <a:srgbClr val="000000">
                      <a:alpha val="43137"/>
                    </a:srgbClr>
                  </a:outerShdw>
                </a:effectLst>
              </a:rPr>
              <a:t>Revelation 19:10</a:t>
            </a:r>
            <a:r>
              <a:rPr lang="en-US" sz="2800"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 I am your fellow servant, and of your brethren who have the testimony of Jesus.  Worship God! For the testimony of Jesus is the spirit of</a:t>
            </a:r>
            <a:r>
              <a:rPr lang="en-US" sz="2800" i="1" u="sng" dirty="0">
                <a:effectLst>
                  <a:outerShdw blurRad="38100" dist="38100" dir="2700000" algn="tl">
                    <a:srgbClr val="000000">
                      <a:alpha val="43137"/>
                    </a:srgbClr>
                  </a:outerShdw>
                </a:effectLst>
              </a:rPr>
              <a:t> </a:t>
            </a:r>
            <a:r>
              <a:rPr lang="en-US" sz="2800" i="1" u="sng" dirty="0">
                <a:solidFill>
                  <a:srgbClr val="FF9900"/>
                </a:solidFill>
                <a:effectLst>
                  <a:outerShdw blurRad="38100" dist="38100" dir="2700000" algn="tl">
                    <a:srgbClr val="000000">
                      <a:alpha val="43137"/>
                    </a:srgbClr>
                  </a:outerShdw>
                </a:effectLst>
              </a:rPr>
              <a:t>prophecy</a:t>
            </a:r>
            <a:r>
              <a:rPr lang="en-US" sz="2800" i="1" dirty="0">
                <a:effectLst>
                  <a:outerShdw blurRad="38100" dist="38100" dir="2700000" algn="tl">
                    <a:srgbClr val="000000">
                      <a:alpha val="43137"/>
                    </a:srgbClr>
                  </a:outerShdw>
                </a:effectLst>
              </a:rPr>
              <a:t>.</a:t>
            </a:r>
            <a:r>
              <a:rPr lang="en-US" sz="2800" dirty="0">
                <a:effectLst>
                  <a:outerShdw blurRad="38100" dist="38100" dir="2700000" algn="tl">
                    <a:srgbClr val="000000">
                      <a:alpha val="43137"/>
                    </a:srgbClr>
                  </a:outerShdw>
                </a:effectLst>
              </a:rPr>
              <a:t> </a:t>
            </a:r>
          </a:p>
          <a:p>
            <a:endParaRPr lang="en-US" dirty="0"/>
          </a:p>
        </p:txBody>
      </p:sp>
      <p:sp>
        <p:nvSpPr>
          <p:cNvPr id="5" name="Text Placeholder 4">
            <a:extLst>
              <a:ext uri="{FF2B5EF4-FFF2-40B4-BE49-F238E27FC236}">
                <a16:creationId xmlns:a16="http://schemas.microsoft.com/office/drawing/2014/main" id="{34C0D67F-5845-4417-9261-F1827BCEB748}"/>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90AB71AF-FDA8-4392-81D4-E6C3637445E8}"/>
              </a:ext>
            </a:extLst>
          </p:cNvPr>
          <p:cNvSpPr>
            <a:spLocks noGrp="1"/>
          </p:cNvSpPr>
          <p:nvPr>
            <p:ph sz="quarter" idx="4"/>
          </p:nvPr>
        </p:nvSpPr>
        <p:spPr>
          <a:xfrm>
            <a:off x="7508929" y="1631156"/>
            <a:ext cx="1177872" cy="2963466"/>
          </a:xfrm>
        </p:spPr>
        <p:txBody>
          <a:bodyPr>
            <a:normAutofit fontScale="92500" lnSpcReduction="20000"/>
          </a:bodyPr>
          <a:lstStyle/>
          <a:p>
            <a:endParaRPr lang="en-US" dirty="0"/>
          </a:p>
        </p:txBody>
      </p:sp>
    </p:spTree>
    <p:extLst>
      <p:ext uri="{BB962C8B-B14F-4D97-AF65-F5344CB8AC3E}">
        <p14:creationId xmlns:p14="http://schemas.microsoft.com/office/powerpoint/2010/main" val="2058896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5EB273-6C3D-497A-8806-D2B51E648686}"/>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5.  In what ways does God speak to a true prophet?</a:t>
            </a:r>
            <a:br>
              <a:rPr lang="en-US" dirty="0">
                <a:effectLst/>
              </a:rPr>
            </a:br>
            <a:endParaRPr lang="en-US" dirty="0"/>
          </a:p>
        </p:txBody>
      </p:sp>
      <p:sp>
        <p:nvSpPr>
          <p:cNvPr id="3" name="Text Placeholder 2">
            <a:extLst>
              <a:ext uri="{FF2B5EF4-FFF2-40B4-BE49-F238E27FC236}">
                <a16:creationId xmlns:a16="http://schemas.microsoft.com/office/drawing/2014/main" id="{F338104B-2AF0-4CC1-9473-7E78DC82CED4}"/>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5F8C75F6-ED11-4F6B-B77F-A194D7CB35F5}"/>
              </a:ext>
            </a:extLst>
          </p:cNvPr>
          <p:cNvSpPr>
            <a:spLocks noGrp="1"/>
          </p:cNvSpPr>
          <p:nvPr>
            <p:ph sz="half" idx="2"/>
          </p:nvPr>
        </p:nvSpPr>
        <p:spPr>
          <a:xfrm>
            <a:off x="457200" y="1151335"/>
            <a:ext cx="5377912" cy="3992165"/>
          </a:xfrm>
        </p:spPr>
        <p:txBody>
          <a:bodyPr>
            <a:noAutofit/>
          </a:bodyPr>
          <a:lstStyle/>
          <a:p>
            <a:r>
              <a:rPr lang="en-US" sz="2800" b="1" i="1" dirty="0">
                <a:solidFill>
                  <a:srgbClr val="FF9900"/>
                </a:solidFill>
                <a:effectLst>
                  <a:outerShdw blurRad="38100" dist="38100" dir="2700000" algn="tl">
                    <a:srgbClr val="000000">
                      <a:alpha val="43137"/>
                    </a:srgbClr>
                  </a:outerShdw>
                </a:effectLst>
              </a:rPr>
              <a:t>Numbers 12:6, 8</a:t>
            </a:r>
            <a:r>
              <a:rPr lang="en-US" sz="2800" b="1" dirty="0">
                <a:solidFill>
                  <a:srgbClr val="FF99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 If there is a prophet among you, I, the LORD, make Myself known to him in a </a:t>
            </a:r>
            <a:r>
              <a:rPr lang="en-US" sz="2800" i="1" u="sng" dirty="0">
                <a:solidFill>
                  <a:srgbClr val="FF9900"/>
                </a:solidFill>
                <a:effectLst>
                  <a:outerShdw blurRad="38100" dist="38100" dir="2700000" algn="tl">
                    <a:srgbClr val="000000">
                      <a:alpha val="43137"/>
                    </a:srgbClr>
                  </a:outerShdw>
                </a:effectLst>
              </a:rPr>
              <a:t>vision</a:t>
            </a:r>
            <a:r>
              <a:rPr lang="en-US" sz="2800" i="1" dirty="0">
                <a:effectLst>
                  <a:outerShdw blurRad="38100" dist="38100" dir="2700000" algn="tl">
                    <a:srgbClr val="000000">
                      <a:alpha val="43137"/>
                    </a:srgbClr>
                  </a:outerShdw>
                </a:effectLst>
              </a:rPr>
              <a:t>; I speak to him in a dream…I speak with him face to face, ….</a:t>
            </a:r>
            <a:endParaRPr lang="en-US" sz="2800" dirty="0">
              <a:effectLst>
                <a:outerShdw blurRad="38100" dist="38100" dir="2700000" algn="tl">
                  <a:srgbClr val="000000">
                    <a:alpha val="43137"/>
                  </a:srgbClr>
                </a:outerShdw>
              </a:effectLst>
            </a:endParaRPr>
          </a:p>
          <a:p>
            <a:r>
              <a:rPr lang="en-US" sz="2800" b="1" i="1" dirty="0">
                <a:solidFill>
                  <a:srgbClr val="FF9900"/>
                </a:solidFill>
                <a:effectLst>
                  <a:outerShdw blurRad="38100" dist="38100" dir="2700000" algn="tl">
                    <a:srgbClr val="000000">
                      <a:alpha val="43137"/>
                    </a:srgbClr>
                  </a:outerShdw>
                </a:effectLst>
              </a:rPr>
              <a:t>Zechariah 4:1</a:t>
            </a:r>
            <a:r>
              <a:rPr lang="en-US" sz="2800" dirty="0">
                <a:solidFill>
                  <a:srgbClr val="FF99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Now the angel who talked with me came back and wakened me, as a man who is wakened out of his </a:t>
            </a:r>
            <a:r>
              <a:rPr lang="en-US" sz="2800" i="1" u="sng" dirty="0">
                <a:solidFill>
                  <a:srgbClr val="FF9900"/>
                </a:solidFill>
                <a:effectLst>
                  <a:outerShdw blurRad="38100" dist="38100" dir="2700000" algn="tl">
                    <a:srgbClr val="000000">
                      <a:alpha val="43137"/>
                    </a:srgbClr>
                  </a:outerShdw>
                </a:effectLst>
              </a:rPr>
              <a:t>sleep.</a:t>
            </a:r>
            <a:endParaRPr lang="en-US" sz="2800" dirty="0">
              <a:solidFill>
                <a:srgbClr val="FF9900"/>
              </a:solidFill>
              <a:effectLst>
                <a:outerShdw blurRad="38100" dist="38100" dir="2700000" algn="tl">
                  <a:srgbClr val="000000">
                    <a:alpha val="43137"/>
                  </a:srgbClr>
                </a:outerShdw>
              </a:effectLst>
            </a:endParaRPr>
          </a:p>
        </p:txBody>
      </p:sp>
      <p:sp>
        <p:nvSpPr>
          <p:cNvPr id="5" name="Text Placeholder 4">
            <a:extLst>
              <a:ext uri="{FF2B5EF4-FFF2-40B4-BE49-F238E27FC236}">
                <a16:creationId xmlns:a16="http://schemas.microsoft.com/office/drawing/2014/main" id="{08D90906-9459-4098-8B68-792CBC277143}"/>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C7FF1CD2-7843-46A8-B73F-303BFFDCB4E9}"/>
              </a:ext>
            </a:extLst>
          </p:cNvPr>
          <p:cNvSpPr>
            <a:spLocks noGrp="1"/>
          </p:cNvSpPr>
          <p:nvPr>
            <p:ph sz="quarter" idx="4"/>
          </p:nvPr>
        </p:nvSpPr>
        <p:spPr>
          <a:xfrm>
            <a:off x="7501180" y="1631156"/>
            <a:ext cx="1185621" cy="2963466"/>
          </a:xfrm>
        </p:spPr>
        <p:txBody>
          <a:bodyPr/>
          <a:lstStyle/>
          <a:p>
            <a:endParaRPr lang="en-US" dirty="0"/>
          </a:p>
        </p:txBody>
      </p:sp>
    </p:spTree>
    <p:extLst>
      <p:ext uri="{BB962C8B-B14F-4D97-AF65-F5344CB8AC3E}">
        <p14:creationId xmlns:p14="http://schemas.microsoft.com/office/powerpoint/2010/main" val="14935517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B4A2D9-8970-43FD-88D7-838AE4F32A60}"/>
              </a:ext>
            </a:extLst>
          </p:cNvPr>
          <p:cNvSpPr>
            <a:spLocks noGrp="1"/>
          </p:cNvSpPr>
          <p:nvPr>
            <p:ph type="title"/>
          </p:nvPr>
        </p:nvSpPr>
        <p:spPr/>
        <p:txBody>
          <a:bodyPr>
            <a:normAutofit fontScale="90000"/>
          </a:bodyPr>
          <a:lstStyle/>
          <a:p>
            <a:pPr algn="l"/>
            <a:br>
              <a:rPr lang="en-US" sz="3100" dirty="0">
                <a:solidFill>
                  <a:srgbClr val="00B0F0"/>
                </a:solidFill>
                <a:effectLst/>
              </a:rPr>
            </a:br>
            <a:r>
              <a:rPr lang="en-US" sz="3100" dirty="0">
                <a:solidFill>
                  <a:srgbClr val="00B0F0"/>
                </a:solidFill>
                <a:effectLst/>
              </a:rPr>
              <a:t>6.  Are miracles definite evidence of a true prophet?</a:t>
            </a:r>
            <a:br>
              <a:rPr lang="en-US" dirty="0">
                <a:effectLst/>
              </a:rPr>
            </a:br>
            <a:endParaRPr lang="en-US" dirty="0"/>
          </a:p>
        </p:txBody>
      </p:sp>
      <p:sp>
        <p:nvSpPr>
          <p:cNvPr id="3" name="Text Placeholder 2">
            <a:extLst>
              <a:ext uri="{FF2B5EF4-FFF2-40B4-BE49-F238E27FC236}">
                <a16:creationId xmlns:a16="http://schemas.microsoft.com/office/drawing/2014/main" id="{FD7BF435-1822-4D9A-B962-E9DE19F54661}"/>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9496C3FC-1D65-4B22-B226-DCA359E202DA}"/>
              </a:ext>
            </a:extLst>
          </p:cNvPr>
          <p:cNvSpPr>
            <a:spLocks noGrp="1"/>
          </p:cNvSpPr>
          <p:nvPr>
            <p:ph sz="half" idx="2"/>
          </p:nvPr>
        </p:nvSpPr>
        <p:spPr>
          <a:xfrm>
            <a:off x="457200" y="1151335"/>
            <a:ext cx="5323668" cy="3992165"/>
          </a:xfrm>
        </p:spPr>
        <p:txBody>
          <a:bodyPr/>
          <a:lstStyle/>
          <a:p>
            <a:r>
              <a:rPr lang="en-US" sz="2800" b="1" i="1" dirty="0">
                <a:solidFill>
                  <a:srgbClr val="FFC000"/>
                </a:solidFill>
                <a:effectLst>
                  <a:outerShdw blurRad="38100" dist="38100" dir="2700000" algn="tl">
                    <a:srgbClr val="000000">
                      <a:alpha val="43137"/>
                    </a:srgbClr>
                  </a:outerShdw>
                </a:effectLst>
              </a:rPr>
              <a:t>Revelation 16:14</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For they are spirits of demons, performing </a:t>
            </a:r>
            <a:r>
              <a:rPr lang="en-US" sz="2800" i="1" u="sng" dirty="0">
                <a:solidFill>
                  <a:srgbClr val="FF9900"/>
                </a:solidFill>
                <a:effectLst>
                  <a:outerShdw blurRad="38100" dist="38100" dir="2700000" algn="tl">
                    <a:srgbClr val="000000">
                      <a:alpha val="43137"/>
                    </a:srgbClr>
                  </a:outerShdw>
                </a:effectLst>
              </a:rPr>
              <a:t>signs</a:t>
            </a:r>
            <a:r>
              <a:rPr lang="en-US" sz="2800" i="1" dirty="0">
                <a:effectLst>
                  <a:outerShdw blurRad="38100" dist="38100" dir="2700000" algn="tl">
                    <a:srgbClr val="000000">
                      <a:alpha val="43137"/>
                    </a:srgbClr>
                  </a:outerShdw>
                </a:effectLst>
              </a:rPr>
              <a:t>, which go out to the kings of the earth and of the whole world, to gather them to the battle of that great day of God Almighty.</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2C0C2267-12AA-484D-B82F-08CC87A3DB53}"/>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CDE5DB4A-35D8-47EA-9971-C1FEE24717AA}"/>
              </a:ext>
            </a:extLst>
          </p:cNvPr>
          <p:cNvSpPr>
            <a:spLocks noGrp="1"/>
          </p:cNvSpPr>
          <p:nvPr>
            <p:ph sz="quarter" idx="4"/>
          </p:nvPr>
        </p:nvSpPr>
        <p:spPr>
          <a:xfrm>
            <a:off x="6888997" y="1631156"/>
            <a:ext cx="1797804" cy="2963466"/>
          </a:xfrm>
        </p:spPr>
        <p:txBody>
          <a:bodyPr/>
          <a:lstStyle/>
          <a:p>
            <a:endParaRPr lang="en-US" dirty="0"/>
          </a:p>
        </p:txBody>
      </p:sp>
    </p:spTree>
    <p:extLst>
      <p:ext uri="{BB962C8B-B14F-4D97-AF65-F5344CB8AC3E}">
        <p14:creationId xmlns:p14="http://schemas.microsoft.com/office/powerpoint/2010/main" val="3747313143"/>
      </p:ext>
    </p:extLst>
  </p:cSld>
  <p:clrMapOvr>
    <a:masterClrMapping/>
  </p:clrMapOvr>
</p:sld>
</file>

<file path=ppt/theme/theme1.xml><?xml version="1.0" encoding="utf-8"?>
<a:theme xmlns:a="http://schemas.openxmlformats.org/drawingml/2006/main" name="Unlocking the Mysteries of the Sanctuary - Powerpoin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Unlocking the Mysteries of the Sanctuary - Powerpoint  Template</Template>
  <TotalTime>2877</TotalTime>
  <Words>1187</Words>
  <Application>Microsoft Office PowerPoint</Application>
  <PresentationFormat>On-screen Show (16:9)</PresentationFormat>
  <Paragraphs>72</Paragraphs>
  <Slides>23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23</vt:i4>
      </vt:variant>
    </vt:vector>
  </HeadingPairs>
  <TitlesOfParts>
    <vt:vector size="29" baseType="lpstr">
      <vt:lpstr>Arial</vt:lpstr>
      <vt:lpstr>Calibri</vt:lpstr>
      <vt:lpstr>Courier New</vt:lpstr>
      <vt:lpstr>Times New Roman</vt:lpstr>
      <vt:lpstr>Wingdings</vt:lpstr>
      <vt:lpstr>Unlocking the Mysteries of the Sanctuary - Powerpoint  Template</vt:lpstr>
      <vt:lpstr>PowerPoint Presentation</vt:lpstr>
      <vt:lpstr>By Jorge Baute</vt:lpstr>
      <vt:lpstr>  1. To whom does the Lord reveal His plans? </vt:lpstr>
      <vt:lpstr> 2. Will there be both true and false prophets in the last days? </vt:lpstr>
      <vt:lpstr> 3.  What types of false prophets are specifically condemned in the Bible? </vt:lpstr>
      <vt:lpstr>PowerPoint Presentation</vt:lpstr>
      <vt:lpstr> 4.  Will God's end-time church have the gift of prophecy? </vt:lpstr>
      <vt:lpstr> 5.  In what ways does God speak to a true prophet? </vt:lpstr>
      <vt:lpstr> 6.  Are miracles definite evidence of a true prophet? </vt:lpstr>
      <vt:lpstr>PowerPoint Presentation</vt:lpstr>
      <vt:lpstr> 7.  What is the most important test of a prophet? </vt:lpstr>
      <vt:lpstr> 8.  What is the second test of a prophet? </vt:lpstr>
      <vt:lpstr> 9.  What is the third test of a prophet? </vt:lpstr>
      <vt:lpstr>10.  What is the fourth test of a prophet?</vt:lpstr>
      <vt:lpstr> 11.  What three things does Paul command regarding prophecy? </vt:lpstr>
      <vt:lpstr>PowerPoint Presentation</vt:lpstr>
      <vt:lpstr>First Test: Harmony with Scripture</vt:lpstr>
      <vt:lpstr>PowerPoint Presentation</vt:lpstr>
      <vt:lpstr>PowerPoint Presentation</vt:lpstr>
      <vt:lpstr>PowerPoint Presentation</vt:lpstr>
      <vt:lpstr>PowerPoint Presentation</vt:lpstr>
      <vt:lpstr> 12.  Whose counsel do we reject when we reject the words of a true prophet?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Jorge</dc:creator>
  <cp:lastModifiedBy>Jorge</cp:lastModifiedBy>
  <cp:revision>62</cp:revision>
  <dcterms:created xsi:type="dcterms:W3CDTF">2018-11-16T04:48:47Z</dcterms:created>
  <dcterms:modified xsi:type="dcterms:W3CDTF">2022-07-07T15:30:13Z</dcterms:modified>
</cp:coreProperties>
</file>